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omments/comment1.xml" ContentType="application/vnd.openxmlformats-officedocument.presentationml.comments+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92" r:id="rId1"/>
    <p:sldMasterId id="2147483693" r:id="rId2"/>
    <p:sldMasterId id="2147483694" r:id="rId3"/>
    <p:sldMasterId id="2147483695" r:id="rId4"/>
  </p:sldMasterIdLst>
  <p:notesMasterIdLst>
    <p:notesMasterId r:id="rId140"/>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391" r:id="rId34"/>
    <p:sldId id="392" r:id="rId35"/>
    <p:sldId id="393" r:id="rId36"/>
    <p:sldId id="394" r:id="rId37"/>
    <p:sldId id="395" r:id="rId38"/>
    <p:sldId id="396"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Lst>
  <p:sldSz cx="9144000" cy="5143500" type="screen16x9"/>
  <p:notesSz cx="6858000" cy="9144000"/>
  <p:embeddedFontLst>
    <p:embeddedFont>
      <p:font typeface="Calibri" panose="020F0502020204030204" pitchFamily="34" charset="0"/>
      <p:regular r:id="rId141"/>
      <p:bold r:id="rId142"/>
      <p:italic r:id="rId143"/>
      <p:boldItalic r:id="rId144"/>
    </p:embeddedFont>
    <p:embeddedFont>
      <p:font typeface="Open Sans" panose="020B0606030504020204" pitchFamily="34" charset="0"/>
      <p:regular r:id="rId145"/>
      <p:bold r:id="rId146"/>
      <p:italic r:id="rId147"/>
      <p:boldItalic r:id="rId148"/>
    </p:embeddedFont>
    <p:embeddedFont>
      <p:font typeface="Open Sans Light" panose="020F0302020204030204" pitchFamily="34" charset="0"/>
      <p:regular r:id="rId149"/>
      <p:bold r:id="rId150"/>
      <p:italic r:id="rId151"/>
      <p:boldItalic r:id="rId1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ark Winkler"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B5928E9-F772-44D9-A7FD-B1D582639974}">
  <a:tblStyle styleId="{5B5928E9-F772-44D9-A7FD-B1D58263997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24"/>
  </p:normalViewPr>
  <p:slideViewPr>
    <p:cSldViewPr snapToGrid="0">
      <p:cViewPr varScale="1">
        <p:scale>
          <a:sx n="142" d="100"/>
          <a:sy n="142" d="100"/>
        </p:scale>
        <p:origin x="664" y="176"/>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font" Target="fonts/font9.fntdata"/><Relationship Id="rId5" Type="http://schemas.openxmlformats.org/officeDocument/2006/relationships/slide" Target="slides/slide1.xml"/><Relationship Id="rId95" Type="http://schemas.openxmlformats.org/officeDocument/2006/relationships/slide" Target="slides/slide91.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0" Type="http://schemas.openxmlformats.org/officeDocument/2006/relationships/slide" Target="slides/slide76.xml"/><Relationship Id="rId85" Type="http://schemas.openxmlformats.org/officeDocument/2006/relationships/slide" Target="slides/slide81.xml"/><Relationship Id="rId150" Type="http://schemas.openxmlformats.org/officeDocument/2006/relationships/font" Target="fonts/font10.fntdata"/><Relationship Id="rId155" Type="http://schemas.openxmlformats.org/officeDocument/2006/relationships/viewProps" Target="viewProps.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notesMaster" Target="notesMasters/notesMaster1.xml"/><Relationship Id="rId145"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51" Type="http://schemas.openxmlformats.org/officeDocument/2006/relationships/font" Target="fonts/font11.fntdata"/><Relationship Id="rId156" Type="http://schemas.openxmlformats.org/officeDocument/2006/relationships/theme" Target="theme/theme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font" Target="fonts/font1.fntdata"/><Relationship Id="rId146" Type="http://schemas.openxmlformats.org/officeDocument/2006/relationships/font" Target="fonts/font6.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tableStyles" Target="tableStyles.xml"/><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font" Target="fonts/font12.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font" Target="fonts/font2.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commentAuthors" Target="commentAuthor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font" Target="fonts/font3.fntdata"/><Relationship Id="rId148"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presProps" Target="pres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font" Target="fonts/font4.fntdata"/><Relationship Id="rId90" Type="http://schemas.openxmlformats.org/officeDocument/2006/relationships/slide" Target="slides/slide86.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s>
</file>

<file path=ppt/comments/comment1.xml><?xml version="1.0" encoding="utf-8"?>
<p:cmLst xmlns:a="http://schemas.openxmlformats.org/drawingml/2006/main" xmlns:r="http://schemas.openxmlformats.org/officeDocument/2006/relationships" xmlns:p="http://schemas.openxmlformats.org/presentationml/2006/main">
  <p:cm authorId="0" dt="2019-06-16T21:54:20.682" idx="1">
    <p:pos x="230" y="500"/>
    <p:text>+jdean53a@gmail.com I shuffled in all of the PWWG Design advantages with the visuals so they provide mutual support during presentation.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Lodge Project Update presentation is structured so that all questions will be taken at the end.</a:t>
            </a:r>
            <a:endParaRPr/>
          </a:p>
          <a:p>
            <a:pPr marL="0" lvl="0" indent="0" algn="l" rtl="0">
              <a:spcBef>
                <a:spcPts val="0"/>
              </a:spcBef>
              <a:spcAft>
                <a:spcPts val="0"/>
              </a:spcAft>
              <a:buNone/>
            </a:pPr>
            <a:endParaRPr/>
          </a:p>
          <a:p>
            <a:pPr marL="0" lvl="0" indent="0" algn="l" rtl="0">
              <a:spcBef>
                <a:spcPts val="0"/>
              </a:spcBef>
              <a:spcAft>
                <a:spcPts val="0"/>
              </a:spcAft>
              <a:buNone/>
            </a:pPr>
            <a:r>
              <a:rPr lang="en"/>
              <a:t>This allows you the hear and follow the full rationale and logic behind the recommendations.  So, please hold your questions until the end.</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59a16a3e03_0_3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 name="Google Shape;340;g59a16a3e03_0_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are the main drivers of the project?</a:t>
            </a: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0"/>
        <p:cNvGrpSpPr/>
        <p:nvPr/>
      </p:nvGrpSpPr>
      <p:grpSpPr>
        <a:xfrm>
          <a:off x="0" y="0"/>
          <a:ext cx="0" cy="0"/>
          <a:chOff x="0" y="0"/>
          <a:chExt cx="0" cy="0"/>
        </a:xfrm>
      </p:grpSpPr>
      <p:sp>
        <p:nvSpPr>
          <p:cNvPr id="1121" name="Google Shape;1121;g5b67982b40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will switch gears, and focus on the main Lodge layout.</a:t>
            </a:r>
            <a:endParaRPr/>
          </a:p>
        </p:txBody>
      </p:sp>
      <p:sp>
        <p:nvSpPr>
          <p:cNvPr id="1122" name="Google Shape;1122;g5b67982b40_0_1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g59a16a3e03_0_2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7" name="Google Shape;1127;g59a16a3e03_0_2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new design expands the social space and relocates the trail lunch packing area.  It also provides guests with a north outside uncovered porch.</a:t>
            </a:r>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2"/>
        <p:cNvGrpSpPr/>
        <p:nvPr/>
      </p:nvGrpSpPr>
      <p:grpSpPr>
        <a:xfrm>
          <a:off x="0" y="0"/>
          <a:ext cx="0" cy="0"/>
          <a:chOff x="0" y="0"/>
          <a:chExt cx="0" cy="0"/>
        </a:xfrm>
      </p:grpSpPr>
      <p:sp>
        <p:nvSpPr>
          <p:cNvPr id="1133" name="Google Shape;1133;g5b67982b40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social area of the Lodge will be expanded greatly as the area behind the fireplace can now be a multi-use space with enough room for the trail lunch and for social space. </a:t>
            </a:r>
            <a:endParaRPr/>
          </a:p>
          <a:p>
            <a:pPr marL="0" lvl="0" indent="0" algn="l" rtl="0">
              <a:spcBef>
                <a:spcPts val="0"/>
              </a:spcBef>
              <a:spcAft>
                <a:spcPts val="0"/>
              </a:spcAft>
              <a:buNone/>
            </a:pPr>
            <a:endParaRPr/>
          </a:p>
          <a:p>
            <a:pPr marL="0" lvl="0" indent="0" algn="l" rtl="0">
              <a:spcBef>
                <a:spcPts val="0"/>
              </a:spcBef>
              <a:spcAft>
                <a:spcPts val="0"/>
              </a:spcAft>
              <a:buNone/>
            </a:pPr>
            <a:r>
              <a:rPr lang="en"/>
              <a:t>The trail lunch tables will remain temporary in nature (assembled in early morning, and removed in late morning) providing for extra room during most of the day.</a:t>
            </a:r>
            <a:endParaRPr/>
          </a:p>
          <a:p>
            <a:pPr marL="0" lvl="0" indent="0" algn="l" rtl="0">
              <a:spcBef>
                <a:spcPts val="0"/>
              </a:spcBef>
              <a:spcAft>
                <a:spcPts val="0"/>
              </a:spcAft>
              <a:buNone/>
            </a:pPr>
            <a:endParaRPr/>
          </a:p>
        </p:txBody>
      </p:sp>
      <p:sp>
        <p:nvSpPr>
          <p:cNvPr id="1134" name="Google Shape;1134;g5b67982b40_0_1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5b67982b40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floor plan highlighting the main Lodge in the east plan. Let’s focus on the area behind the fireplace, which was formerly a dining area. As you can see, there is an entrance into the new dining area (1). You can go out to the back of the Lodge through a door to the rear porch (4). </a:t>
            </a:r>
            <a:endParaRPr/>
          </a:p>
          <a:p>
            <a:pPr marL="0" lvl="0" indent="0" algn="l" rtl="0">
              <a:spcBef>
                <a:spcPts val="0"/>
              </a:spcBef>
              <a:spcAft>
                <a:spcPts val="0"/>
              </a:spcAft>
              <a:buNone/>
            </a:pPr>
            <a:endParaRPr/>
          </a:p>
          <a:p>
            <a:pPr marL="0" lvl="0" indent="0" algn="l" rtl="0">
              <a:spcBef>
                <a:spcPts val="0"/>
              </a:spcBef>
              <a:spcAft>
                <a:spcPts val="0"/>
              </a:spcAft>
              <a:buNone/>
            </a:pPr>
            <a:r>
              <a:rPr lang="en"/>
              <a:t>This area will serve as a multi-use space, though most of the time it will serve as a mainly a social area. There is space for the trail lunch tables, which will be removed by late morning. The cubbies that were formerly in the northwest corner of the Lodge will be moved into the southeast corner providing easy access for the morning trail lunches, and added space in the west end of the Lodge.. </a:t>
            </a:r>
            <a:endParaRPr/>
          </a:p>
        </p:txBody>
      </p:sp>
      <p:sp>
        <p:nvSpPr>
          <p:cNvPr id="1143" name="Google Shape;1143;g5b67982b40_0_4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5b67982b40_2_1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area behind the fireplace in the Lodge was previously used as a dining space. This will be a multi-use space that will include a social area during most of the day. The trail lunch tables (which might eventually include temporary cold tables) will be here before and slightly after breakfast, and then removed until the next day. </a:t>
            </a:r>
            <a:endParaRPr/>
          </a:p>
        </p:txBody>
      </p:sp>
      <p:sp>
        <p:nvSpPr>
          <p:cNvPr id="1155" name="Google Shape;1155;g5b67982b40_2_18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9"/>
        <p:cNvGrpSpPr/>
        <p:nvPr/>
      </p:nvGrpSpPr>
      <p:grpSpPr>
        <a:xfrm>
          <a:off x="0" y="0"/>
          <a:ext cx="0" cy="0"/>
          <a:chOff x="0" y="0"/>
          <a:chExt cx="0" cy="0"/>
        </a:xfrm>
      </p:grpSpPr>
      <p:sp>
        <p:nvSpPr>
          <p:cNvPr id="1160" name="Google Shape;1160;g5b67982b40_0_3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old dining porch, which has major structural issues, will be removed. This will result in the return of the north wall of the Lodge closer to its original 1908 configuration with improved northward views.</a:t>
            </a:r>
            <a:endParaRPr/>
          </a:p>
        </p:txBody>
      </p:sp>
      <p:sp>
        <p:nvSpPr>
          <p:cNvPr id="1161" name="Google Shape;1161;g5b67982b40_0_3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5b67982b40_2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If we exit the new multi-use social area into the back of the Lodge we arrive at a new outdoor north porch.</a:t>
            </a:r>
            <a:endParaRPr/>
          </a:p>
        </p:txBody>
      </p:sp>
      <p:sp>
        <p:nvSpPr>
          <p:cNvPr id="1170" name="Google Shape;1170;g5b67982b40_2_13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4"/>
        <p:cNvGrpSpPr/>
        <p:nvPr/>
      </p:nvGrpSpPr>
      <p:grpSpPr>
        <a:xfrm>
          <a:off x="0" y="0"/>
          <a:ext cx="0" cy="0"/>
          <a:chOff x="0" y="0"/>
          <a:chExt cx="0" cy="0"/>
        </a:xfrm>
      </p:grpSpPr>
      <p:sp>
        <p:nvSpPr>
          <p:cNvPr id="1175" name="Google Shape;1175;g5b67982b40_2_3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Based on preliminary work of the Lodge Planning Committee, it was determined that we would need to have 60 solar panels at Camp to meet most of CRC’s electrical load. The architect’s plan involved having panels on both the south and east roofs of the new dining area and kitchen. The Planning Committee leaned toward having them only on the east roof. </a:t>
            </a:r>
            <a:endParaRPr/>
          </a:p>
        </p:txBody>
      </p:sp>
      <p:sp>
        <p:nvSpPr>
          <p:cNvPr id="1176" name="Google Shape;1176;g5b67982b40_2_37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0"/>
        <p:cNvGrpSpPr/>
        <p:nvPr/>
      </p:nvGrpSpPr>
      <p:grpSpPr>
        <a:xfrm>
          <a:off x="0" y="0"/>
          <a:ext cx="0" cy="0"/>
          <a:chOff x="0" y="0"/>
          <a:chExt cx="0" cy="0"/>
        </a:xfrm>
      </p:grpSpPr>
      <p:sp>
        <p:nvSpPr>
          <p:cNvPr id="1181" name="Google Shape;1181;g5b67982b40_2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view showing the solar panels only on the east roof.</a:t>
            </a:r>
            <a:endParaRPr/>
          </a:p>
        </p:txBody>
      </p:sp>
      <p:sp>
        <p:nvSpPr>
          <p:cNvPr id="1182" name="Google Shape;1182;g5b67982b40_2_38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7"/>
        <p:cNvGrpSpPr/>
        <p:nvPr/>
      </p:nvGrpSpPr>
      <p:grpSpPr>
        <a:xfrm>
          <a:off x="0" y="0"/>
          <a:ext cx="0" cy="0"/>
          <a:chOff x="0" y="0"/>
          <a:chExt cx="0" cy="0"/>
        </a:xfrm>
      </p:grpSpPr>
      <p:sp>
        <p:nvSpPr>
          <p:cNvPr id="1188" name="Google Shape;1188;g5b67982b40_2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aerial view with solar panels on both the south and east roofs. Please note that the panels on the east roof will not operate as efficiently as those on the south roof due to the direction and path of the sun during the day.</a:t>
            </a:r>
            <a:endParaRPr/>
          </a:p>
        </p:txBody>
      </p:sp>
      <p:sp>
        <p:nvSpPr>
          <p:cNvPr id="1189" name="Google Shape;1189;g5b67982b40_2_8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g59796e1d15_1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rough floor plan of the various portions of the Lodge that we will be focusing on during this presentation.</a:t>
            </a:r>
            <a:endParaRPr/>
          </a:p>
          <a:p>
            <a:pPr marL="0" lvl="0" indent="0" algn="l" rtl="0">
              <a:spcBef>
                <a:spcPts val="0"/>
              </a:spcBef>
              <a:spcAft>
                <a:spcPts val="0"/>
              </a:spcAft>
              <a:buNone/>
            </a:pPr>
            <a:r>
              <a:rPr lang="en" b="1">
                <a:solidFill>
                  <a:schemeClr val="dk1"/>
                </a:solidFill>
              </a:rPr>
              <a:t>The Lodge Project will provide significant benefits for the Camp. These include: ….  Needed facility improvements in function, climatic performance, and comfort</a:t>
            </a:r>
            <a:endParaRPr b="1"/>
          </a:p>
        </p:txBody>
      </p:sp>
      <p:sp>
        <p:nvSpPr>
          <p:cNvPr id="345" name="Google Shape;345;g59796e1d15_1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5971b039ba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what you would see if you were looking directly at the Lodge with the solar panels on the east roof only.</a:t>
            </a:r>
            <a:endParaRPr/>
          </a:p>
        </p:txBody>
      </p:sp>
      <p:sp>
        <p:nvSpPr>
          <p:cNvPr id="1197" name="Google Shape;1197;g5971b039ba_0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5b67982b40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the same view with solar panels on both south and east roofs.  What do you think?  Solar panels on both roofs or just the east roof.  Let us know at the end of the presentation.</a:t>
            </a:r>
            <a:endParaRPr/>
          </a:p>
          <a:p>
            <a:pPr marL="0" lvl="0" indent="0" algn="l" rtl="0">
              <a:spcBef>
                <a:spcPts val="0"/>
              </a:spcBef>
              <a:spcAft>
                <a:spcPts val="0"/>
              </a:spcAft>
              <a:buNone/>
            </a:pPr>
            <a:endParaRPr/>
          </a:p>
          <a:p>
            <a:pPr marL="0" lvl="0" indent="0" algn="l" rtl="0">
              <a:spcBef>
                <a:spcPts val="0"/>
              </a:spcBef>
              <a:spcAft>
                <a:spcPts val="0"/>
              </a:spcAft>
              <a:buNone/>
            </a:pPr>
            <a:r>
              <a:rPr lang="en"/>
              <a:t>Please Note:  Solar panels are scalable in the sense that they can be placed on other roofs or on the ground.  However, it may be much more costly to have a set of panels permanently located on the ground due to the additional support structure required.</a:t>
            </a:r>
            <a:endParaRPr/>
          </a:p>
        </p:txBody>
      </p:sp>
      <p:sp>
        <p:nvSpPr>
          <p:cNvPr id="1204" name="Google Shape;1204;g5b67982b40_0_2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59a16a3e03_0_3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59a16a3e03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we wrap up this presentation, let’s consider some of the main benefits and drivers of the East Plan.</a:t>
            </a:r>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5"/>
        <p:cNvGrpSpPr/>
        <p:nvPr/>
      </p:nvGrpSpPr>
      <p:grpSpPr>
        <a:xfrm>
          <a:off x="0" y="0"/>
          <a:ext cx="0" cy="0"/>
          <a:chOff x="0" y="0"/>
          <a:chExt cx="0" cy="0"/>
        </a:xfrm>
      </p:grpSpPr>
      <p:sp>
        <p:nvSpPr>
          <p:cNvPr id="1216" name="Google Shape;1216;g59a93ce47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It addresses required structural issues, adds dining room space and increases accessibility, adds living space, improves guest bathroom availability and integrates solar power WHILE balancing Camp History, experience and aesthetics, the Greater AMC mission, building codes, diversity of uses and financial considerations.</a:t>
            </a:r>
            <a:endParaRPr/>
          </a:p>
        </p:txBody>
      </p:sp>
      <p:sp>
        <p:nvSpPr>
          <p:cNvPr id="1217" name="Google Shape;1217;g59a93ce47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8"/>
        <p:cNvGrpSpPr/>
        <p:nvPr/>
      </p:nvGrpSpPr>
      <p:grpSpPr>
        <a:xfrm>
          <a:off x="0" y="0"/>
          <a:ext cx="0" cy="0"/>
          <a:chOff x="0" y="0"/>
          <a:chExt cx="0" cy="0"/>
        </a:xfrm>
      </p:grpSpPr>
      <p:sp>
        <p:nvSpPr>
          <p:cNvPr id="1239" name="Google Shape;1239;g59a93ce476_1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0" name="Google Shape;1240;g59a93ce476_1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is our timeline for this project?</a:t>
            </a:r>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g59a16a3e03_0_3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5" name="Google Shape;1245;g59a16a3e03_0_3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you can see, we are at the beginning of a long process, which will, if it receives final approval, will not begin construction until perhaps the fall of 2022.</a:t>
            </a:r>
            <a:endParaRPr/>
          </a:p>
          <a:p>
            <a:pPr marL="0" lvl="0" indent="0" algn="l" rtl="0">
              <a:spcBef>
                <a:spcPts val="0"/>
              </a:spcBef>
              <a:spcAft>
                <a:spcPts val="0"/>
              </a:spcAft>
              <a:buNone/>
            </a:pPr>
            <a:endParaRPr/>
          </a:p>
          <a:p>
            <a:pPr marL="0" lvl="0" indent="0" algn="l" rtl="0">
              <a:spcBef>
                <a:spcPts val="0"/>
              </a:spcBef>
              <a:spcAft>
                <a:spcPts val="0"/>
              </a:spcAft>
              <a:buNone/>
            </a:pPr>
            <a:r>
              <a:rPr lang="en"/>
              <a:t>The Lodge Planning and the Cold River Camp Committees have both recommended pursuing the east design pending the following: 1. Feedback from CRC Community, 2. The development of a feasible schedule with its impact on Camp; 3. Good comprehensive cost estimate with impact on Camp Revenue; 4. Affordability, which includes using funds from CRC reserve fund and getting permission from the AMC to run a capital campaign to raise the remainder; and 5. Overall approval of the project by the AMC</a:t>
            </a:r>
            <a:endParaRPr/>
          </a:p>
          <a:p>
            <a:pPr marL="0" lvl="0" indent="0" algn="l" rtl="0">
              <a:spcBef>
                <a:spcPts val="0"/>
              </a:spcBef>
              <a:spcAft>
                <a:spcPts val="0"/>
              </a:spcAft>
              <a:buClr>
                <a:schemeClr val="dk1"/>
              </a:buClr>
              <a:buSzPts val="1100"/>
              <a:buFont typeface="Arial"/>
              <a:buNone/>
            </a:pPr>
            <a:r>
              <a:rPr lang="en">
                <a:solidFill>
                  <a:schemeClr val="dk1"/>
                </a:solidFill>
              </a:rPr>
              <a:t>We cannot solicit funds for the project until we have AMC approval. Construction will then be dependent on fundraising as we must have sufficient money to pay for the construction (from fundraising and part of the Camp’s reserve fund) before we can begin.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WE ARE CURRENTLY IN THE PROCESS OF GETTING AN ESTIMATE ON THE COST OF THE PROJECT, WHICH WILL BE NEEDED BEFORE MOVING FORWARD as well.</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5c53f4891f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3" name="Google Shape;1253;g5c53f4891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we have some time for Questions/Comments? </a:t>
            </a:r>
            <a:endParaRPr/>
          </a:p>
          <a:p>
            <a:pPr marL="0" lvl="0" indent="0" algn="l" rtl="0">
              <a:spcBef>
                <a:spcPts val="0"/>
              </a:spcBef>
              <a:spcAft>
                <a:spcPts val="0"/>
              </a:spcAft>
              <a:buNone/>
            </a:pPr>
            <a:endParaRPr/>
          </a:p>
          <a:p>
            <a:pPr marL="0" lvl="0" indent="0" algn="l" rtl="0">
              <a:spcBef>
                <a:spcPts val="0"/>
              </a:spcBef>
              <a:spcAft>
                <a:spcPts val="0"/>
              </a:spcAft>
              <a:buNone/>
            </a:pPr>
            <a:r>
              <a:rPr lang="en"/>
              <a:t>We also encourage you to go the Cold River Camp Web page to submit more questions/comments to the Lodge Planning Committee directly.  You can look under the “About CRC” for the Lodge Planning Projects” section where you will find a link to submit comments/questions.</a:t>
            </a:r>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5c5fff9634_1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5c5fff9634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THANK YOU!</a:t>
            </a:r>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59a93ce476_1_1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6" name="Google Shape;1266;g59a93ce476_1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material in the appendix in the following slides is for reference only, not meant as part of the main presentation.</a:t>
            </a:r>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5b67982b40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some more information on guidelines that we will be focusing on as we are moving on to the construction phase of the project.</a:t>
            </a:r>
            <a:endParaRPr/>
          </a:p>
        </p:txBody>
      </p:sp>
      <p:sp>
        <p:nvSpPr>
          <p:cNvPr id="1271" name="Google Shape;1271;g5b67982b40_0_23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59a16a3e0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Lodge Project will provide significant benefits for the Camp. These include: </a:t>
            </a:r>
            <a:br>
              <a:rPr lang="en">
                <a:solidFill>
                  <a:schemeClr val="dk1"/>
                </a:solidFill>
              </a:rPr>
            </a:br>
            <a:r>
              <a:rPr lang="en" b="1">
                <a:solidFill>
                  <a:schemeClr val="dk1"/>
                </a:solidFill>
              </a:rPr>
              <a:t>1. A modernized kitchen that will operate more efficiently, and create an improved working environment</a:t>
            </a:r>
            <a:endParaRPr b="1"/>
          </a:p>
        </p:txBody>
      </p:sp>
      <p:sp>
        <p:nvSpPr>
          <p:cNvPr id="354" name="Google Shape;354;g59a16a3e03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6"/>
        <p:cNvGrpSpPr/>
        <p:nvPr/>
      </p:nvGrpSpPr>
      <p:grpSpPr>
        <a:xfrm>
          <a:off x="0" y="0"/>
          <a:ext cx="0" cy="0"/>
          <a:chOff x="0" y="0"/>
          <a:chExt cx="0" cy="0"/>
        </a:xfrm>
      </p:grpSpPr>
      <p:sp>
        <p:nvSpPr>
          <p:cNvPr id="1277" name="Google Shape;1277;g5b67982b40_2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78" name="Google Shape;1278;g5b67982b40_2_2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g5b67982b40_2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2" name="Google Shape;1292;g5b67982b40_2_23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g5b67982b40_2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99" name="Google Shape;1299;g5b67982b40_2_24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g5b67982b40_2_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04" name="Google Shape;1304;g5b67982b40_2_24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1"/>
        <p:cNvGrpSpPr/>
        <p:nvPr/>
      </p:nvGrpSpPr>
      <p:grpSpPr>
        <a:xfrm>
          <a:off x="0" y="0"/>
          <a:ext cx="0" cy="0"/>
          <a:chOff x="0" y="0"/>
          <a:chExt cx="0" cy="0"/>
        </a:xfrm>
      </p:grpSpPr>
      <p:sp>
        <p:nvSpPr>
          <p:cNvPr id="1312" name="Google Shape;1312;g5b67982b40_2_2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13" name="Google Shape;1313;g5b67982b40_2_25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3"/>
        <p:cNvGrpSpPr/>
        <p:nvPr/>
      </p:nvGrpSpPr>
      <p:grpSpPr>
        <a:xfrm>
          <a:off x="0" y="0"/>
          <a:ext cx="0" cy="0"/>
          <a:chOff x="0" y="0"/>
          <a:chExt cx="0" cy="0"/>
        </a:xfrm>
      </p:grpSpPr>
      <p:sp>
        <p:nvSpPr>
          <p:cNvPr id="1324" name="Google Shape;1324;g5b67982b40_2_2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25" name="Google Shape;1325;g5b67982b40_2_26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0"/>
        <p:cNvGrpSpPr/>
        <p:nvPr/>
      </p:nvGrpSpPr>
      <p:grpSpPr>
        <a:xfrm>
          <a:off x="0" y="0"/>
          <a:ext cx="0" cy="0"/>
          <a:chOff x="0" y="0"/>
          <a:chExt cx="0" cy="0"/>
        </a:xfrm>
      </p:grpSpPr>
      <p:sp>
        <p:nvSpPr>
          <p:cNvPr id="1341" name="Google Shape;1341;g5b67982b40_2_2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2" name="Google Shape;1342;g5b67982b40_2_27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g5b67982b40_2_2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47" name="Google Shape;1347;g5b67982b40_2_28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0"/>
        <p:cNvGrpSpPr/>
        <p:nvPr/>
      </p:nvGrpSpPr>
      <p:grpSpPr>
        <a:xfrm>
          <a:off x="0" y="0"/>
          <a:ext cx="0" cy="0"/>
          <a:chOff x="0" y="0"/>
          <a:chExt cx="0" cy="0"/>
        </a:xfrm>
      </p:grpSpPr>
      <p:sp>
        <p:nvSpPr>
          <p:cNvPr id="1361" name="Google Shape;1361;g5b67982b40_2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2" name="Google Shape;1362;g5b67982b40_2_29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1"/>
        <p:cNvGrpSpPr/>
        <p:nvPr/>
      </p:nvGrpSpPr>
      <p:grpSpPr>
        <a:xfrm>
          <a:off x="0" y="0"/>
          <a:ext cx="0" cy="0"/>
          <a:chOff x="0" y="0"/>
          <a:chExt cx="0" cy="0"/>
        </a:xfrm>
      </p:grpSpPr>
      <p:sp>
        <p:nvSpPr>
          <p:cNvPr id="1372" name="Google Shape;1372;g5b67982b40_2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73" name="Google Shape;1373;g5b67982b40_2_3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59a16a3e03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Lodge Project will provide significant benefits for the Camp. These include: </a:t>
            </a:r>
            <a:br>
              <a:rPr lang="en">
                <a:solidFill>
                  <a:schemeClr val="dk1"/>
                </a:solidFill>
              </a:rPr>
            </a:br>
            <a:r>
              <a:rPr lang="en" b="1">
                <a:solidFill>
                  <a:schemeClr val="dk1"/>
                </a:solidFill>
              </a:rPr>
              <a:t>2. Provide ADA compliant bathrooms and accessibility;</a:t>
            </a:r>
            <a:endParaRPr b="1"/>
          </a:p>
        </p:txBody>
      </p:sp>
      <p:sp>
        <p:nvSpPr>
          <p:cNvPr id="365" name="Google Shape;365;g59a16a3e03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9"/>
        <p:cNvGrpSpPr/>
        <p:nvPr/>
      </p:nvGrpSpPr>
      <p:grpSpPr>
        <a:xfrm>
          <a:off x="0" y="0"/>
          <a:ext cx="0" cy="0"/>
          <a:chOff x="0" y="0"/>
          <a:chExt cx="0" cy="0"/>
        </a:xfrm>
      </p:grpSpPr>
      <p:sp>
        <p:nvSpPr>
          <p:cNvPr id="1380" name="Google Shape;1380;g5b67982b40_2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81" name="Google Shape;1381;g5b67982b40_2_3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1"/>
        <p:cNvGrpSpPr/>
        <p:nvPr/>
      </p:nvGrpSpPr>
      <p:grpSpPr>
        <a:xfrm>
          <a:off x="0" y="0"/>
          <a:ext cx="0" cy="0"/>
          <a:chOff x="0" y="0"/>
          <a:chExt cx="0" cy="0"/>
        </a:xfrm>
      </p:grpSpPr>
      <p:sp>
        <p:nvSpPr>
          <p:cNvPr id="1392" name="Google Shape;1392;g5b67982b40_2_3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93" name="Google Shape;1393;g5b67982b40_2_33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2"/>
        <p:cNvGrpSpPr/>
        <p:nvPr/>
      </p:nvGrpSpPr>
      <p:grpSpPr>
        <a:xfrm>
          <a:off x="0" y="0"/>
          <a:ext cx="0" cy="0"/>
          <a:chOff x="0" y="0"/>
          <a:chExt cx="0" cy="0"/>
        </a:xfrm>
      </p:grpSpPr>
      <p:sp>
        <p:nvSpPr>
          <p:cNvPr id="1403" name="Google Shape;1403;g5b67982b40_2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04" name="Google Shape;1404;g5b67982b40_2_34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1"/>
        <p:cNvGrpSpPr/>
        <p:nvPr/>
      </p:nvGrpSpPr>
      <p:grpSpPr>
        <a:xfrm>
          <a:off x="0" y="0"/>
          <a:ext cx="0" cy="0"/>
          <a:chOff x="0" y="0"/>
          <a:chExt cx="0" cy="0"/>
        </a:xfrm>
      </p:grpSpPr>
      <p:sp>
        <p:nvSpPr>
          <p:cNvPr id="1412" name="Google Shape;1412;g5b67982b40_2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13" name="Google Shape;1413;g5b67982b40_2_35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2"/>
        <p:cNvGrpSpPr/>
        <p:nvPr/>
      </p:nvGrpSpPr>
      <p:grpSpPr>
        <a:xfrm>
          <a:off x="0" y="0"/>
          <a:ext cx="0" cy="0"/>
          <a:chOff x="0" y="0"/>
          <a:chExt cx="0" cy="0"/>
        </a:xfrm>
      </p:grpSpPr>
      <p:sp>
        <p:nvSpPr>
          <p:cNvPr id="1423" name="Google Shape;1423;g59a93ce476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4" name="Google Shape;1424;g59a93ce47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7"/>
        <p:cNvGrpSpPr/>
        <p:nvPr/>
      </p:nvGrpSpPr>
      <p:grpSpPr>
        <a:xfrm>
          <a:off x="0" y="0"/>
          <a:ext cx="0" cy="0"/>
          <a:chOff x="0" y="0"/>
          <a:chExt cx="0" cy="0"/>
        </a:xfrm>
      </p:grpSpPr>
      <p:sp>
        <p:nvSpPr>
          <p:cNvPr id="1428" name="Google Shape;1428;g59a16a3e03_0_2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9" name="Google Shape;1429;g59a16a3e03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g59a16a3e03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Lodge Project will provide significant benefits for the Camp. These include:</a:t>
            </a:r>
            <a:br>
              <a:rPr lang="en">
                <a:solidFill>
                  <a:schemeClr val="dk1"/>
                </a:solidFill>
              </a:rPr>
            </a:br>
            <a:r>
              <a:rPr lang="en" b="1">
                <a:solidFill>
                  <a:schemeClr val="dk1"/>
                </a:solidFill>
              </a:rPr>
              <a:t>3. Fix required structural building issues;</a:t>
            </a:r>
            <a:endParaRPr b="1"/>
          </a:p>
        </p:txBody>
      </p:sp>
      <p:sp>
        <p:nvSpPr>
          <p:cNvPr id="378" name="Google Shape;378;g59a16a3e03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
        <p:cNvGrpSpPr/>
        <p:nvPr/>
      </p:nvGrpSpPr>
      <p:grpSpPr>
        <a:xfrm>
          <a:off x="0" y="0"/>
          <a:ext cx="0" cy="0"/>
          <a:chOff x="0" y="0"/>
          <a:chExt cx="0" cy="0"/>
        </a:xfrm>
      </p:grpSpPr>
      <p:sp>
        <p:nvSpPr>
          <p:cNvPr id="392" name="Google Shape;392;g59a16a3e03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Lodge Project will provide significant benefits for the Camp. These include: </a:t>
            </a:r>
            <a:br>
              <a:rPr lang="en">
                <a:solidFill>
                  <a:schemeClr val="dk1"/>
                </a:solidFill>
              </a:rPr>
            </a:br>
            <a:r>
              <a:rPr lang="en" b="1">
                <a:solidFill>
                  <a:schemeClr val="dk1"/>
                </a:solidFill>
              </a:rPr>
              <a:t>4. Add dining space for greater ease of entry and exit, ADA seating, and wheelchair access; </a:t>
            </a:r>
            <a:endParaRPr b="1"/>
          </a:p>
        </p:txBody>
      </p:sp>
      <p:sp>
        <p:nvSpPr>
          <p:cNvPr id="393" name="Google Shape;393;g59a16a3e03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59a16a3e03_0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Lodge Project will provide significant benefits for the Camp. These include:</a:t>
            </a:r>
            <a:br>
              <a:rPr lang="en">
                <a:solidFill>
                  <a:schemeClr val="dk1"/>
                </a:solidFill>
              </a:rPr>
            </a:br>
            <a:r>
              <a:rPr lang="en" b="1">
                <a:solidFill>
                  <a:schemeClr val="dk1"/>
                </a:solidFill>
              </a:rPr>
              <a:t>5. Added social area space;</a:t>
            </a:r>
            <a:endParaRPr b="1"/>
          </a:p>
        </p:txBody>
      </p:sp>
      <p:sp>
        <p:nvSpPr>
          <p:cNvPr id="410" name="Google Shape;410;g59a16a3e03_0_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59a16a3e03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Lodge Project will provide significant benefits for the Camp. These include: </a:t>
            </a:r>
            <a:br>
              <a:rPr lang="en">
                <a:solidFill>
                  <a:schemeClr val="dk1"/>
                </a:solidFill>
              </a:rPr>
            </a:br>
            <a:r>
              <a:rPr lang="en" b="1">
                <a:solidFill>
                  <a:schemeClr val="dk1"/>
                </a:solidFill>
              </a:rPr>
              <a:t>6. Integrate solar energy to reduce carbon footprint</a:t>
            </a:r>
            <a:endParaRPr b="1">
              <a:solidFill>
                <a:schemeClr val="dk1"/>
              </a:solidFill>
            </a:endParaRPr>
          </a:p>
          <a:p>
            <a:pPr marL="0" lvl="0" indent="0" algn="l" rtl="0">
              <a:spcBef>
                <a:spcPts val="0"/>
              </a:spcBef>
              <a:spcAft>
                <a:spcPts val="0"/>
              </a:spcAft>
              <a:buNone/>
            </a:pPr>
            <a:endParaRPr/>
          </a:p>
        </p:txBody>
      </p:sp>
      <p:sp>
        <p:nvSpPr>
          <p:cNvPr id="429" name="Google Shape;429;g59a16a3e03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59a16a3e03_0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evaluated improvements while balancing Camp history, experiences and Aesthetics, the greater AMC mission, building codes, diversity of uses and financial consideration.  More later...</a:t>
            </a:r>
            <a:endParaRPr/>
          </a:p>
        </p:txBody>
      </p:sp>
      <p:sp>
        <p:nvSpPr>
          <p:cNvPr id="450" name="Google Shape;450;g59a16a3e03_0_1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59a16a3e03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3" name="Google Shape;473;g59a16a3e03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the Planning Committee considered potential design options, it took a disciplined approach.</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5936736e1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6" name="Google Shape;286;g5936736e1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 will review the Lodge Project in terms of Who? Why? How? Where? What? And When?  So, sit back, relax, and here we go...</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595b7f7ed7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595b7f7ed7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applied design principles along several dimensions to our evaluate all potential new designs.  The next set of slides reviews the dimensions considered.</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59a93ce476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59a93ce476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functional aspects considered focused on how the facility functions from the guest and staff point of view.  We took a long term view trying to look out into the future needs of the Camp.</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3"/>
        <p:cNvGrpSpPr/>
        <p:nvPr/>
      </p:nvGrpSpPr>
      <p:grpSpPr>
        <a:xfrm>
          <a:off x="0" y="0"/>
          <a:ext cx="0" cy="0"/>
          <a:chOff x="0" y="0"/>
          <a:chExt cx="0" cy="0"/>
        </a:xfrm>
      </p:grpSpPr>
      <p:sp>
        <p:nvSpPr>
          <p:cNvPr id="494" name="Google Shape;494;g59a93ce476_1_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5" name="Google Shape;495;g59a93ce476_1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were guided by the National Park Services Standards for Rehabilitation as way of making sure we focused on maintaining a good historical view of the project.</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g59a93ce476_1_12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4" name="Google Shape;504;g59a93ce476_1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incorporated climatic design in our planning to maximize natural ventilation and minimize the use of artificial light.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g59a93ce476_1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4" name="Google Shape;514;g59a93ce476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considered sustainability in the plans to minimize energy consumption.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g59a93ce476_1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3" name="Google Shape;523;g59a93ce476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Accessibility was a key feature in our planning evaluation.</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59a93ce476_1_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3" name="Google Shape;533;g59a93ce476_1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reviewed building codes and their implications.</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g59a93ce476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 name="Google Shape;542;g59a93ce476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applied these assessment principles to evaluate all options.</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g59a16a3e03_0_35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2" name="Google Shape;552;g59a16a3e03_0_3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next set of slides will give you a sense of how the process was applied to some of the more promising options as well as our conclusions.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595b7f7ed7_0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 name="Google Shape;557;g595b7f7ed7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Planning Committee considered a variety of ways to accomplish our goals beginning last summer. We initially worked closely with Anne Whitney, a NH based architect with experience in historical structures. Over many months we evaluated a variety of possible designs that involved some expansion northward and westward. We did not consider a southward expansion as it result in too big a change in the historical structure and would not work operationally. </a:t>
            </a:r>
            <a:endParaRPr/>
          </a:p>
          <a:p>
            <a:pPr marL="0" lvl="0" indent="0" algn="l" rtl="0">
              <a:spcBef>
                <a:spcPts val="0"/>
              </a:spcBef>
              <a:spcAft>
                <a:spcPts val="0"/>
              </a:spcAft>
              <a:buNone/>
            </a:pPr>
            <a:r>
              <a:rPr lang="en"/>
              <a:t>We evaluated the plans based on four main design criteria: 1. Functional/operational; 2. Aesthetics/historical; 3. Climatic performance/comfort; 4. Sustainability. Each member of the Planning Committee scored each design and we compared each design’s scores with the existing Lodge based using the four criteria -- our goal was to eliminate designs that we believed were inferior to the existing Lodge, leaving us to concentrate more closely on those that provided for overall improvement. The Planning Committee’s goal was to develop a proposed that would result in a significant improvement for for the Camp. A plan offering only a slight improvement was not considered adequate enough to pursue further.</a:t>
            </a:r>
            <a:endParaRPr/>
          </a:p>
          <a:p>
            <a:pPr marL="0" lvl="0" indent="0" algn="l" rtl="0">
              <a:spcBef>
                <a:spcPts val="0"/>
              </a:spcBef>
              <a:spcAft>
                <a:spcPts val="0"/>
              </a:spcAft>
              <a:buNone/>
            </a:pPr>
            <a:r>
              <a:rPr lang="en"/>
              <a:t>Jan Irvin, who is a Lodge Planning Committee member and architect presented a broad outline of an East Design that might meet many of the needs identified by the Committee after this exhaustive analysis. After initial discussions, it was decided that more detailed designs would be needed to move forward.</a:t>
            </a:r>
            <a:endParaRPr/>
          </a:p>
          <a:p>
            <a:pPr marL="0" lvl="0" indent="0" algn="l" rtl="0">
              <a:spcBef>
                <a:spcPts val="0"/>
              </a:spcBef>
              <a:spcAft>
                <a:spcPts val="0"/>
              </a:spcAft>
              <a:buNone/>
            </a:pPr>
            <a:r>
              <a:rPr lang="en"/>
              <a:t>The next set of slides are meant for illustrative purposes only, and show you the floor plans of the existing Lodge, and a few of the plans considered. This is meant to give you a flavor of the many months of extensive analysis that the Planning Committee completed regarding the north and west designs.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g59a93ce476_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g59a93ce476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rPr>
              <a:t>--Despite many changes at Cold River Camp over the past 100 years including new cabins and other structures, and many repairs  and replacements, the Camp retains a familiar and unchanging feel for many.</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--This is due to an active policy to make sure changes fit in well with the historic nature of the facility, which has been adopted by Camp Committees over the decades, and is applied to this project.  </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--Needed changes and improvements are made so that they fit in well.  One could argue that this policy has significantly helped the Camp prosper over the past 100 years.  We now look to the next 100 years.</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r>
              <a:rPr lang="en" sz="1200">
                <a:solidFill>
                  <a:schemeClr val="dk1"/>
                </a:solidFill>
              </a:rPr>
              <a:t>--Here is the floor plan of the original 1908 Lodge.</a:t>
            </a:r>
            <a:endParaRPr sz="1200">
              <a:solidFill>
                <a:schemeClr val="dk1"/>
              </a:solidFill>
            </a:endParaRPr>
          </a:p>
          <a:p>
            <a:pPr marL="0" lvl="0" indent="0" algn="l" rtl="0">
              <a:spcBef>
                <a:spcPts val="0"/>
              </a:spcBef>
              <a:spcAft>
                <a:spcPts val="0"/>
              </a:spcAft>
              <a:buNone/>
            </a:pP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5b67982b40_0_3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floor plan of the entire Lodge complex: dining, kitchen, and social areas. The dark outline box represents the original 1908 Lodge.</a:t>
            </a:r>
            <a:endParaRPr/>
          </a:p>
        </p:txBody>
      </p:sp>
      <p:sp>
        <p:nvSpPr>
          <p:cNvPr id="568" name="Google Shape;568;g5b67982b40_0_3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5b6469aee9_2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evaluated plans that involved expanding in all four directions, North, South, East, and West.</a:t>
            </a:r>
            <a:endParaRPr/>
          </a:p>
          <a:p>
            <a:pPr marL="0" lvl="0" indent="0" algn="l" rtl="0">
              <a:spcBef>
                <a:spcPts val="0"/>
              </a:spcBef>
              <a:spcAft>
                <a:spcPts val="0"/>
              </a:spcAft>
              <a:buNone/>
            </a:pPr>
            <a:endParaRPr/>
          </a:p>
          <a:p>
            <a:pPr marL="0" lvl="0" indent="0" algn="l" rtl="0">
              <a:spcBef>
                <a:spcPts val="0"/>
              </a:spcBef>
              <a:spcAft>
                <a:spcPts val="0"/>
              </a:spcAft>
              <a:buNone/>
            </a:pPr>
            <a:r>
              <a:rPr lang="en"/>
              <a:t>We highlight in PINK the dining area and in YELLOW the kitchen in this and the next few slides. </a:t>
            </a:r>
            <a:endParaRPr/>
          </a:p>
          <a:p>
            <a:pPr marL="0" lvl="0" indent="0" algn="l" rtl="0">
              <a:spcBef>
                <a:spcPts val="0"/>
              </a:spcBef>
              <a:spcAft>
                <a:spcPts val="0"/>
              </a:spcAft>
              <a:buNone/>
            </a:pPr>
            <a:endParaRPr/>
          </a:p>
          <a:p>
            <a:pPr marL="0" lvl="0" indent="0" algn="l" rtl="0">
              <a:spcBef>
                <a:spcPts val="0"/>
              </a:spcBef>
              <a:spcAft>
                <a:spcPts val="0"/>
              </a:spcAft>
              <a:buNone/>
            </a:pPr>
            <a:r>
              <a:rPr lang="en"/>
              <a:t> PLEASE NOTE: The next few slides show some examples, where we point out  only a few of the positives and negatives. The Lodge Planning Committee did a much more exhaustive analysis on each concept to reach its conclusions.</a:t>
            </a:r>
            <a:endParaRPr/>
          </a:p>
        </p:txBody>
      </p:sp>
      <p:sp>
        <p:nvSpPr>
          <p:cNvPr id="577" name="Google Shape;577;g5b6469aee9_2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g59631e0bec_7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Expanding southward was reviewed but not pursued especially because of historical considerations.</a:t>
            </a:r>
            <a:endParaRPr/>
          </a:p>
        </p:txBody>
      </p:sp>
      <p:sp>
        <p:nvSpPr>
          <p:cNvPr id="595" name="Google Shape;595;g59631e0bec_7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5b67982b40_0_3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West Alt 1 Concept moves most of the dining into the area in front of the fireplace in the Lodge. The loss of the social area in front of the fireplace led us to an expansion to the west and north.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This plan scored low especially in : 1. Guest flow, 2. Dining experience, 3. Maintaining the historical look and feel of the Lodge, and 4. Crew access to dining tables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
        <p:nvSpPr>
          <p:cNvPr id="612" name="Google Shape;612;g5b67982b40_0_3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g59631e0bec_7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North concept expands the dining porch northward.</a:t>
            </a:r>
            <a:endParaRPr/>
          </a:p>
          <a:p>
            <a:pPr marL="0" lvl="0" indent="0" algn="l" rtl="0">
              <a:spcBef>
                <a:spcPts val="0"/>
              </a:spcBef>
              <a:spcAft>
                <a:spcPts val="0"/>
              </a:spcAft>
              <a:buNone/>
            </a:pPr>
            <a:endParaRPr/>
          </a:p>
          <a:p>
            <a:pPr marL="0" lvl="0" indent="0" algn="l" rtl="0">
              <a:spcBef>
                <a:spcPts val="0"/>
              </a:spcBef>
              <a:spcAft>
                <a:spcPts val="0"/>
              </a:spcAft>
              <a:buNone/>
            </a:pPr>
            <a:r>
              <a:rPr lang="en"/>
              <a:t>There was a marginal improvement versus the existing Lodge in: 1. Guest flow and dining experience, 2. Ease of access for the crew and guests, 3. Look and feel of the dining experience, </a:t>
            </a:r>
            <a:endParaRPr/>
          </a:p>
          <a:p>
            <a:pPr marL="0" lvl="0" indent="0" algn="l" rtl="0">
              <a:spcBef>
                <a:spcPts val="0"/>
              </a:spcBef>
              <a:spcAft>
                <a:spcPts val="0"/>
              </a:spcAft>
              <a:buNone/>
            </a:pPr>
            <a:endParaRPr/>
          </a:p>
          <a:p>
            <a:pPr marL="0" lvl="0" indent="0" algn="l" rtl="0">
              <a:spcBef>
                <a:spcPts val="0"/>
              </a:spcBef>
              <a:spcAft>
                <a:spcPts val="0"/>
              </a:spcAft>
              <a:buNone/>
            </a:pPr>
            <a:r>
              <a:rPr lang="en"/>
              <a:t>But 1. Poor sense of historical scale, 2. May have light and ventilation issues</a:t>
            </a:r>
            <a:endParaRPr/>
          </a:p>
          <a:p>
            <a:pPr marL="0" lvl="0" indent="0" algn="l" rtl="0">
              <a:spcBef>
                <a:spcPts val="0"/>
              </a:spcBef>
              <a:spcAft>
                <a:spcPts val="0"/>
              </a:spcAft>
              <a:buNone/>
            </a:pPr>
            <a:endParaRPr/>
          </a:p>
        </p:txBody>
      </p:sp>
      <p:sp>
        <p:nvSpPr>
          <p:cNvPr id="629" name="Google Shape;629;g59631e0bec_7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g5b67982b40_0_3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East Concept restores the original Lodge by moving dining area into historic kitchen building and extending the structure eastward to create a new kitchen.  It was the most promising concept.  We then hired of an architectural firm to explore further.  </a:t>
            </a:r>
            <a:endParaRPr/>
          </a:p>
          <a:p>
            <a:pPr marL="0" lvl="0" indent="0" algn="l" rtl="0">
              <a:spcBef>
                <a:spcPts val="0"/>
              </a:spcBef>
              <a:spcAft>
                <a:spcPts val="0"/>
              </a:spcAft>
              <a:buNone/>
            </a:pPr>
            <a:endParaRPr/>
          </a:p>
          <a:p>
            <a:pPr marL="0" lvl="0" indent="0" algn="l" rtl="0">
              <a:lnSpc>
                <a:spcPct val="115000"/>
              </a:lnSpc>
              <a:spcBef>
                <a:spcPts val="0"/>
              </a:spcBef>
              <a:spcAft>
                <a:spcPts val="0"/>
              </a:spcAft>
              <a:buNone/>
            </a:pPr>
            <a:r>
              <a:rPr lang="en">
                <a:solidFill>
                  <a:schemeClr val="dk1"/>
                </a:solidFill>
              </a:rPr>
              <a:t>This plan allows us to 1. Modernize Kitchen to gain efficiency and enhance working environment, 2. Fix Required structural repairs (i.e., dining porch), 3. Improve guest bathroom availability and accessibility (ADA compliant), 4. Add dining room space (ADA seating, wheelchair access, greater seating room), 5. Add living room social space, 6. Integrate Solar energy as a means of reducing carbon footprint</a:t>
            </a:r>
            <a:endParaRPr>
              <a:solidFill>
                <a:schemeClr val="dk1"/>
              </a:solidFill>
            </a:endParaRPr>
          </a:p>
          <a:p>
            <a:pPr marL="0" lvl="0" indent="0" algn="l" rtl="0">
              <a:lnSpc>
                <a:spcPct val="115000"/>
              </a:lnSpc>
              <a:spcBef>
                <a:spcPts val="200"/>
              </a:spcBef>
              <a:spcAft>
                <a:spcPts val="0"/>
              </a:spcAft>
              <a:buClr>
                <a:schemeClr val="dk1"/>
              </a:buClr>
              <a:buSzPts val="1100"/>
              <a:buFont typeface="Arial"/>
              <a:buNone/>
            </a:pPr>
            <a:r>
              <a:rPr lang="en">
                <a:solidFill>
                  <a:schemeClr val="dk1"/>
                </a:solidFill>
              </a:rPr>
              <a:t>…all the while balancing:</a:t>
            </a:r>
            <a:endParaRPr>
              <a:solidFill>
                <a:schemeClr val="dk1"/>
              </a:solidFill>
            </a:endParaRPr>
          </a:p>
          <a:p>
            <a:pPr marL="457200" lvl="0" indent="-298450" algn="l" rtl="0">
              <a:lnSpc>
                <a:spcPct val="115000"/>
              </a:lnSpc>
              <a:spcBef>
                <a:spcPts val="200"/>
              </a:spcBef>
              <a:spcAft>
                <a:spcPts val="0"/>
              </a:spcAft>
              <a:buClr>
                <a:schemeClr val="dk1"/>
              </a:buClr>
              <a:buSzPts val="1100"/>
              <a:buAutoNum type="arabicPeriod"/>
            </a:pPr>
            <a:r>
              <a:rPr lang="en">
                <a:solidFill>
                  <a:schemeClr val="dk1"/>
                </a:solidFill>
              </a:rPr>
              <a:t>Camp History and experience and aesthetics, 2. Greater AMC Mission, 3. Diversity of uses 4. Financial</a:t>
            </a:r>
            <a:endParaRPr>
              <a:solidFill>
                <a:schemeClr val="dk1"/>
              </a:solidFill>
            </a:endParaRPr>
          </a:p>
          <a:p>
            <a:pPr marL="0" lvl="0" indent="0" algn="l" rtl="0">
              <a:spcBef>
                <a:spcPts val="200"/>
              </a:spcBef>
              <a:spcAft>
                <a:spcPts val="0"/>
              </a:spcAft>
              <a:buNone/>
            </a:pPr>
            <a:endParaRPr/>
          </a:p>
        </p:txBody>
      </p:sp>
      <p:sp>
        <p:nvSpPr>
          <p:cNvPr id="644" name="Google Shape;644;g5b67982b40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
        <p:cNvGrpSpPr/>
        <p:nvPr/>
      </p:nvGrpSpPr>
      <p:grpSpPr>
        <a:xfrm>
          <a:off x="0" y="0"/>
          <a:ext cx="0" cy="0"/>
          <a:chOff x="0" y="0"/>
          <a:chExt cx="0" cy="0"/>
        </a:xfrm>
      </p:grpSpPr>
      <p:sp>
        <p:nvSpPr>
          <p:cNvPr id="657" name="Google Shape;657;g595b7f7ed7_0_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8" name="Google Shape;658;g595b7f7ed7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slides summarizes our findings and why we decided to move forward with exploring the east option in more detail.  The East plan has clear advantages that we will explore in more detail later.</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g59a16a3e03_0_3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5" name="Google Shape;665;g59a16a3e03_0_3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part of the process, the Planning Committee also considered three levels of Lodge improvements and the implications of each.  They are Minimum, Intermediate, and Expanded.</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8"/>
        <p:cNvGrpSpPr/>
        <p:nvPr/>
      </p:nvGrpSpPr>
      <p:grpSpPr>
        <a:xfrm>
          <a:off x="0" y="0"/>
          <a:ext cx="0" cy="0"/>
          <a:chOff x="0" y="0"/>
          <a:chExt cx="0" cy="0"/>
        </a:xfrm>
      </p:grpSpPr>
      <p:sp>
        <p:nvSpPr>
          <p:cNvPr id="669" name="Google Shape;669;g59a16a3e03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0" name="Google Shape;670;g59a16a3e03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You can view the impact of each level on the Kitchen.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5"/>
        <p:cNvGrpSpPr/>
        <p:nvPr/>
      </p:nvGrpSpPr>
      <p:grpSpPr>
        <a:xfrm>
          <a:off x="0" y="0"/>
          <a:ext cx="0" cy="0"/>
          <a:chOff x="0" y="0"/>
          <a:chExt cx="0" cy="0"/>
        </a:xfrm>
      </p:grpSpPr>
      <p:sp>
        <p:nvSpPr>
          <p:cNvPr id="676" name="Google Shape;676;g59a16a3e03_0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7" name="Google Shape;677;g59a16a3e03_0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on the Dining room.</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5c0f018e75_3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 name="Google Shape;301;g5c0f018e75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As you can see, the Lodge has changed and been added to over the years, especially with expansions to the north and east starting in 1920s and extending into the late 90s.  </a:t>
            </a:r>
            <a:endParaRPr/>
          </a:p>
          <a:p>
            <a:pPr marL="0" lvl="0" indent="0" algn="l" rtl="0">
              <a:spcBef>
                <a:spcPts val="0"/>
              </a:spcBef>
              <a:spcAft>
                <a:spcPts val="0"/>
              </a:spcAft>
              <a:buNone/>
            </a:pPr>
            <a:r>
              <a:rPr lang="en"/>
              <a:t>Here is a quick view of the history in a floor plan.</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59a16a3e03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4" name="Google Shape;684;g59a16a3e03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accessibility.</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59a16a3e03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1" name="Google Shape;691;g59a16a3e03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the resulting gross square footage of each and implications to the fire code as a result of the changes.  Both intermediate and expanded require a firewall or sprinkler system.</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g59a16a3e03_0_2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8" name="Google Shape;698;g59a16a3e03_0_2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And finally the impact on the living area is seen in the Expanded where the social area expands to the entire Lodge.  </a:t>
            </a:r>
            <a:endParaRPr/>
          </a:p>
          <a:p>
            <a:pPr marL="0" lvl="0" indent="0" algn="l" rtl="0">
              <a:spcBef>
                <a:spcPts val="0"/>
              </a:spcBef>
              <a:spcAft>
                <a:spcPts val="0"/>
              </a:spcAft>
              <a:buNone/>
            </a:pPr>
            <a:endParaRPr/>
          </a:p>
          <a:p>
            <a:pPr marL="0" lvl="0" indent="0" algn="l" rtl="0">
              <a:spcBef>
                <a:spcPts val="0"/>
              </a:spcBef>
              <a:spcAft>
                <a:spcPts val="0"/>
              </a:spcAft>
              <a:buNone/>
            </a:pPr>
            <a:r>
              <a:rPr lang="en"/>
              <a:t>Costs:  The minimum costs would be relatively low.  The Expanded would be the most expensive, but the Intermediate might not be that far behind as there may be extensive retrofitting due to the need for a firewall or sprinklers.</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3"/>
        <p:cNvGrpSpPr/>
        <p:nvPr/>
      </p:nvGrpSpPr>
      <p:grpSpPr>
        <a:xfrm>
          <a:off x="0" y="0"/>
          <a:ext cx="0" cy="0"/>
          <a:chOff x="0" y="0"/>
          <a:chExt cx="0" cy="0"/>
        </a:xfrm>
      </p:grpSpPr>
      <p:sp>
        <p:nvSpPr>
          <p:cNvPr id="704" name="Google Shape;704;g595b7f7ed7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5" name="Google Shape;705;g595b7f7ed7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There is no need to delve deeply into this next set of slides now, but,  the KEY POINT  is that code considerations limits or eliminates the intermediate option due to a relatively high cost without as many benefits as the Expanded. We would need to install a sprinkler system in the lodge or build a fire wall between the dining and living space.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59a93ce476_1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5" name="Google Shape;715;g59a93ce476_1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more code detail, which we come back to at the end, if needed.</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 KEY POINT is that code considerations  limits or eliminates the option for an intermediate option. We would need to install a sprinkler system in the lodge or build a fire wall between the dining and living space.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g59a16a3e03_0_2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5" name="Google Shape;725;g59a16a3e03_0_2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Please Note:  In renovation, once we add on any square footage to the lodge, the building code triggers two critical requirements: </a:t>
            </a:r>
            <a:endParaRPr>
              <a:solidFill>
                <a:schemeClr val="dk1"/>
              </a:solidFill>
            </a:endParaRPr>
          </a:p>
          <a:p>
            <a:pPr marL="0" lvl="0" indent="0" algn="l" rtl="0">
              <a:spcBef>
                <a:spcPts val="0"/>
              </a:spcBef>
              <a:spcAft>
                <a:spcPts val="0"/>
              </a:spcAft>
              <a:buNone/>
            </a:pPr>
            <a:r>
              <a:rPr lang="en">
                <a:solidFill>
                  <a:schemeClr val="dk1"/>
                </a:solidFill>
              </a:rPr>
              <a:t>(1) we need to have two ADA bathrooms and </a:t>
            </a:r>
            <a:br>
              <a:rPr lang="en">
                <a:solidFill>
                  <a:schemeClr val="dk1"/>
                </a:solidFill>
              </a:rPr>
            </a:br>
            <a:r>
              <a:rPr lang="en">
                <a:solidFill>
                  <a:schemeClr val="dk1"/>
                </a:solidFill>
              </a:rPr>
              <a:t>(2) we need either a complete sprinkled system or a firewall between the living room and dining room areas.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3"/>
        <p:cNvGrpSpPr/>
        <p:nvPr/>
      </p:nvGrpSpPr>
      <p:grpSpPr>
        <a:xfrm>
          <a:off x="0" y="0"/>
          <a:ext cx="0" cy="0"/>
          <a:chOff x="0" y="0"/>
          <a:chExt cx="0" cy="0"/>
        </a:xfrm>
      </p:grpSpPr>
      <p:sp>
        <p:nvSpPr>
          <p:cNvPr id="734" name="Google Shape;734;g59a16a3e03_0_28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5" name="Google Shape;735;g59a16a3e03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AutoNum type="arabicParenBoth"/>
            </a:pPr>
            <a:r>
              <a:rPr lang="en">
                <a:solidFill>
                  <a:schemeClr val="dk1"/>
                </a:solidFill>
              </a:rPr>
              <a:t>Even though not required if no changes are made to the lodge, providing full ADA accessibility code compliance to lodge and dining room is where we and AMC want to be.</a:t>
            </a:r>
            <a:endParaRPr>
              <a:solidFill>
                <a:schemeClr val="dk1"/>
              </a:solidFill>
            </a:endParaRPr>
          </a:p>
          <a:p>
            <a:pPr marL="457200" lvl="0" indent="-298450" algn="l" rtl="0">
              <a:spcBef>
                <a:spcPts val="0"/>
              </a:spcBef>
              <a:spcAft>
                <a:spcPts val="0"/>
              </a:spcAft>
              <a:buClr>
                <a:schemeClr val="dk1"/>
              </a:buClr>
              <a:buSzPts val="1100"/>
              <a:buAutoNum type="arabicParenBoth"/>
            </a:pPr>
            <a:r>
              <a:rPr lang="en">
                <a:solidFill>
                  <a:schemeClr val="dk1"/>
                </a:solidFill>
              </a:rPr>
              <a:t>The cost of building a completely new kitchen, may not be that much more from a complete renovation of the existing one</a:t>
            </a:r>
            <a:endParaRPr>
              <a:solidFill>
                <a:schemeClr val="dk1"/>
              </a:solidFill>
            </a:endParaRPr>
          </a:p>
          <a:p>
            <a:pPr marL="457200" lvl="0" indent="-298450" algn="l" rtl="0">
              <a:spcBef>
                <a:spcPts val="0"/>
              </a:spcBef>
              <a:spcAft>
                <a:spcPts val="0"/>
              </a:spcAft>
              <a:buClr>
                <a:schemeClr val="dk1"/>
              </a:buClr>
              <a:buSzPts val="1100"/>
              <a:buAutoNum type="arabicParenBoth"/>
            </a:pPr>
            <a:r>
              <a:rPr lang="en">
                <a:solidFill>
                  <a:schemeClr val="dk1"/>
                </a:solidFill>
              </a:rPr>
              <a:t>And, as a bonus, we actually expand the amount of Living Room social area available to guests</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59a16a3e03_0_2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59a16a3e03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analysis led the Lodge Planning Committee to conclude that the correct and preferred path is to focus on an Expanded plan.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g59a16a3e03_4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4" name="Google Shape;754;g59a16a3e03_4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take a closer look at the East Expanded plan.</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7"/>
        <p:cNvGrpSpPr/>
        <p:nvPr/>
      </p:nvGrpSpPr>
      <p:grpSpPr>
        <a:xfrm>
          <a:off x="0" y="0"/>
          <a:ext cx="0" cy="0"/>
          <a:chOff x="0" y="0"/>
          <a:chExt cx="0" cy="0"/>
        </a:xfrm>
      </p:grpSpPr>
      <p:sp>
        <p:nvSpPr>
          <p:cNvPr id="758" name="Google Shape;758;g5c0f018e75_3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an aerial shot to give a sense of the entire structure after construction is complete.</a:t>
            </a:r>
            <a:endParaRPr/>
          </a:p>
        </p:txBody>
      </p:sp>
      <p:sp>
        <p:nvSpPr>
          <p:cNvPr id="759" name="Google Shape;759;g5c0f018e75_3_3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5c53f4891f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2018, knowing major repairs of dining porch were needed, Gary Munson established the Lodge Planning Committee. Its mandate is to think broadly about the current Lodge conditions, and make recommendations of possible improvements, focusing mainly on the kitchen and dining areas.  </a:t>
            </a:r>
            <a:endParaRPr/>
          </a:p>
          <a:p>
            <a:pPr marL="0" lvl="0" indent="0" algn="l" rtl="0">
              <a:spcBef>
                <a:spcPts val="0"/>
              </a:spcBef>
              <a:spcAft>
                <a:spcPts val="0"/>
              </a:spcAft>
              <a:buNone/>
            </a:pPr>
            <a:endParaRPr/>
          </a:p>
          <a:p>
            <a:pPr marL="0" lvl="0" indent="0" algn="l" rtl="0">
              <a:spcBef>
                <a:spcPts val="0"/>
              </a:spcBef>
              <a:spcAft>
                <a:spcPts val="0"/>
              </a:spcAft>
              <a:buNone/>
            </a:pPr>
            <a:r>
              <a:rPr lang="en"/>
              <a:t>Tonight, we will take a journey starting here….</a:t>
            </a:r>
            <a:endParaRPr/>
          </a:p>
        </p:txBody>
      </p:sp>
      <p:sp>
        <p:nvSpPr>
          <p:cNvPr id="309" name="Google Shape;309;g5c53f4891f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3"/>
        <p:cNvGrpSpPr/>
        <p:nvPr/>
      </p:nvGrpSpPr>
      <p:grpSpPr>
        <a:xfrm>
          <a:off x="0" y="0"/>
          <a:ext cx="0" cy="0"/>
          <a:chOff x="0" y="0"/>
          <a:chExt cx="0" cy="0"/>
        </a:xfrm>
      </p:grpSpPr>
      <p:sp>
        <p:nvSpPr>
          <p:cNvPr id="764" name="Google Shape;764;g5b67982b40_0_2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birds’ eye view of the East Plan Lodge, dining room, and kitchen. </a:t>
            </a:r>
            <a:endParaRPr/>
          </a:p>
        </p:txBody>
      </p:sp>
      <p:sp>
        <p:nvSpPr>
          <p:cNvPr id="765" name="Google Shape;765;g5b67982b40_0_2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0"/>
        <p:cNvGrpSpPr/>
        <p:nvPr/>
      </p:nvGrpSpPr>
      <p:grpSpPr>
        <a:xfrm>
          <a:off x="0" y="0"/>
          <a:ext cx="0" cy="0"/>
          <a:chOff x="0" y="0"/>
          <a:chExt cx="0" cy="0"/>
        </a:xfrm>
      </p:grpSpPr>
      <p:sp>
        <p:nvSpPr>
          <p:cNvPr id="771" name="Google Shape;771;g5b67982b40_2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To give you a real sense of what the outcome of this project will look like, we need to take a visual tour.  So, let’s go! </a:t>
            </a:r>
            <a:endParaRPr/>
          </a:p>
        </p:txBody>
      </p:sp>
      <p:sp>
        <p:nvSpPr>
          <p:cNvPr id="772" name="Google Shape;772;g5b67982b40_2_9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g5b67982b40_2_3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the typical view (not including the person walking in the road and the two plastic chairs sitting on the lawn in front of the Lodge) of the Lodge that you would normally see as you arrive at Camp.</a:t>
            </a:r>
            <a:endParaRPr/>
          </a:p>
        </p:txBody>
      </p:sp>
      <p:sp>
        <p:nvSpPr>
          <p:cNvPr id="783" name="Google Shape;783;g5b67982b40_2_39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7"/>
        <p:cNvGrpSpPr/>
        <p:nvPr/>
      </p:nvGrpSpPr>
      <p:grpSpPr>
        <a:xfrm>
          <a:off x="0" y="0"/>
          <a:ext cx="0" cy="0"/>
          <a:chOff x="0" y="0"/>
          <a:chExt cx="0" cy="0"/>
        </a:xfrm>
      </p:grpSpPr>
      <p:sp>
        <p:nvSpPr>
          <p:cNvPr id="788" name="Google Shape;788;g5b67982b40_2_4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similar view of the Lodge (computer generated) showing the southwest view with the new dining and kitchen areas built. </a:t>
            </a:r>
            <a:endParaRPr/>
          </a:p>
        </p:txBody>
      </p:sp>
      <p:sp>
        <p:nvSpPr>
          <p:cNvPr id="789" name="Google Shape;789;g5b67982b40_2_40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3"/>
        <p:cNvGrpSpPr/>
        <p:nvPr/>
      </p:nvGrpSpPr>
      <p:grpSpPr>
        <a:xfrm>
          <a:off x="0" y="0"/>
          <a:ext cx="0" cy="0"/>
          <a:chOff x="0" y="0"/>
          <a:chExt cx="0" cy="0"/>
        </a:xfrm>
      </p:grpSpPr>
      <p:sp>
        <p:nvSpPr>
          <p:cNvPr id="794" name="Google Shape;794;g5b67982b40_2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look again at the southeast view of the existing Lodge on this slide and… (next slide)</a:t>
            </a:r>
            <a:endParaRPr/>
          </a:p>
        </p:txBody>
      </p:sp>
      <p:sp>
        <p:nvSpPr>
          <p:cNvPr id="795" name="Google Shape;795;g5b67982b40_2_41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9"/>
        <p:cNvGrpSpPr/>
        <p:nvPr/>
      </p:nvGrpSpPr>
      <p:grpSpPr>
        <a:xfrm>
          <a:off x="0" y="0"/>
          <a:ext cx="0" cy="0"/>
          <a:chOff x="0" y="0"/>
          <a:chExt cx="0" cy="0"/>
        </a:xfrm>
      </p:grpSpPr>
      <p:sp>
        <p:nvSpPr>
          <p:cNvPr id="800" name="Google Shape;800;g5971b039ba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new south view shows what the new finished Lodge/dining/kitchen.</a:t>
            </a:r>
            <a:endParaRPr/>
          </a:p>
          <a:p>
            <a:pPr marL="0" lvl="0" indent="0" algn="l" rtl="0">
              <a:spcBef>
                <a:spcPts val="0"/>
              </a:spcBef>
              <a:spcAft>
                <a:spcPts val="0"/>
              </a:spcAft>
              <a:buNone/>
            </a:pPr>
            <a:endParaRPr/>
          </a:p>
          <a:p>
            <a:pPr marL="0" lvl="0" indent="0" algn="l" rtl="0">
              <a:spcBef>
                <a:spcPts val="0"/>
              </a:spcBef>
              <a:spcAft>
                <a:spcPts val="0"/>
              </a:spcAft>
              <a:buNone/>
            </a:pPr>
            <a:r>
              <a:rPr lang="en"/>
              <a:t> Let’s look at some other views to see more of the outside details in the next set of slides. We will first look at what is there today, and then you will be able to see what the comparable view would be after this new construction is complete.</a:t>
            </a:r>
            <a:endParaRPr/>
          </a:p>
        </p:txBody>
      </p:sp>
      <p:sp>
        <p:nvSpPr>
          <p:cNvPr id="801" name="Google Shape;801;g5971b039ba_0_3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5"/>
        <p:cNvGrpSpPr/>
        <p:nvPr/>
      </p:nvGrpSpPr>
      <p:grpSpPr>
        <a:xfrm>
          <a:off x="0" y="0"/>
          <a:ext cx="0" cy="0"/>
          <a:chOff x="0" y="0"/>
          <a:chExt cx="0" cy="0"/>
        </a:xfrm>
      </p:grpSpPr>
      <p:sp>
        <p:nvSpPr>
          <p:cNvPr id="806" name="Google Shape;806;g5b67982b40_2_4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Does this area look like it needs some tender loving care?  Close up of additions added to the Lodge over the years. The eastern end of the kitchen (added in 20s-30s) and the ice machine/bathroom built in 1939 can be seen, as well as the small shed on the end of the eastern section of the kitchen housing the Camp’s electrical panels added in the last 20 years.</a:t>
            </a:r>
            <a:endParaRPr/>
          </a:p>
          <a:p>
            <a:pPr marL="0" lvl="0" indent="0" algn="l" rtl="0">
              <a:spcBef>
                <a:spcPts val="0"/>
              </a:spcBef>
              <a:spcAft>
                <a:spcPts val="0"/>
              </a:spcAft>
              <a:buNone/>
            </a:pPr>
            <a:endParaRPr/>
          </a:p>
          <a:p>
            <a:pPr marL="0" lvl="0" indent="0" algn="l" rtl="0">
              <a:spcBef>
                <a:spcPts val="0"/>
              </a:spcBef>
              <a:spcAft>
                <a:spcPts val="0"/>
              </a:spcAft>
              <a:buNone/>
            </a:pPr>
            <a:r>
              <a:rPr lang="en"/>
              <a:t>All of the food from the Sysco food trucks is unloaded here and carried into the kitchen through the white door, which includes going up a small set of stairs inside the building. </a:t>
            </a:r>
            <a:endParaRPr/>
          </a:p>
        </p:txBody>
      </p:sp>
      <p:sp>
        <p:nvSpPr>
          <p:cNvPr id="807" name="Google Shape;807;g5b67982b40_2_45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1"/>
        <p:cNvGrpSpPr/>
        <p:nvPr/>
      </p:nvGrpSpPr>
      <p:grpSpPr>
        <a:xfrm>
          <a:off x="0" y="0"/>
          <a:ext cx="0" cy="0"/>
          <a:chOff x="0" y="0"/>
          <a:chExt cx="0" cy="0"/>
        </a:xfrm>
      </p:grpSpPr>
      <p:sp>
        <p:nvSpPr>
          <p:cNvPr id="812" name="Google Shape;812;g5b67982b40_2_1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same northeast view shows the door into the kitchen from the east. There is a small loading dock in front of the door which will allow the Sysco food truck to pull in and unload. The entire kitchen will be at the same level so no need to go up stairs when bringing the food into the kitchen.</a:t>
            </a:r>
            <a:endParaRPr/>
          </a:p>
        </p:txBody>
      </p:sp>
      <p:sp>
        <p:nvSpPr>
          <p:cNvPr id="813" name="Google Shape;813;g5b67982b40_2_13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g5b67982b40_2_4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the “back” of the building with the dining porch on the right ,and the bathroom/ice machine building in the middle.</a:t>
            </a:r>
            <a:endParaRPr/>
          </a:p>
        </p:txBody>
      </p:sp>
      <p:sp>
        <p:nvSpPr>
          <p:cNvPr id="819" name="Google Shape;819;g5b67982b40_2_44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3"/>
        <p:cNvGrpSpPr/>
        <p:nvPr/>
      </p:nvGrpSpPr>
      <p:grpSpPr>
        <a:xfrm>
          <a:off x="0" y="0"/>
          <a:ext cx="0" cy="0"/>
          <a:chOff x="0" y="0"/>
          <a:chExt cx="0" cy="0"/>
        </a:xfrm>
      </p:grpSpPr>
      <p:sp>
        <p:nvSpPr>
          <p:cNvPr id="824" name="Google Shape;824;g5b67982b40_2_1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higher angle view shows the northern back of the new kitchen and the dining area. The small building in the middle houses two ADA compliant bathrooms.  Note the ramp and stairs providing outside access.  They can also be accessed from inside the building as you will see later.</a:t>
            </a:r>
            <a:endParaRPr/>
          </a:p>
        </p:txBody>
      </p:sp>
      <p:sp>
        <p:nvSpPr>
          <p:cNvPr id="825" name="Google Shape;825;g5b67982b40_2_1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5c53f4891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That will end here…</a:t>
            </a:r>
            <a:endParaRPr/>
          </a:p>
          <a:p>
            <a:pPr marL="0" lvl="0" indent="0" algn="l" rtl="0">
              <a:spcBef>
                <a:spcPts val="0"/>
              </a:spcBef>
              <a:spcAft>
                <a:spcPts val="0"/>
              </a:spcAft>
              <a:buNone/>
            </a:pPr>
            <a:endParaRPr/>
          </a:p>
          <a:p>
            <a:pPr marL="0" lvl="0" indent="0" algn="l" rtl="0">
              <a:spcBef>
                <a:spcPts val="0"/>
              </a:spcBef>
              <a:spcAft>
                <a:spcPts val="0"/>
              </a:spcAft>
              <a:buNone/>
            </a:pPr>
            <a:r>
              <a:rPr lang="en"/>
              <a:t>This is an aerial shot to give you a sense of the entire structure of the proposal we will discuss tonight, and how it fits in.  </a:t>
            </a:r>
            <a:endParaRPr/>
          </a:p>
          <a:p>
            <a:pPr marL="0" lvl="0" indent="0" algn="l" rtl="0">
              <a:spcBef>
                <a:spcPts val="0"/>
              </a:spcBef>
              <a:spcAft>
                <a:spcPts val="0"/>
              </a:spcAft>
              <a:buNone/>
            </a:pPr>
            <a:endParaRPr/>
          </a:p>
          <a:p>
            <a:pPr marL="0" lvl="0" indent="0" algn="l" rtl="0">
              <a:spcBef>
                <a:spcPts val="0"/>
              </a:spcBef>
              <a:spcAft>
                <a:spcPts val="0"/>
              </a:spcAft>
              <a:buNone/>
            </a:pPr>
            <a:r>
              <a:rPr lang="en"/>
              <a:t>After we review the process used over the past year or more to get to this proposal, we will focus more intensively on the proposal and what the exterior and interior of the building will look like.  </a:t>
            </a:r>
            <a:endParaRPr/>
          </a:p>
        </p:txBody>
      </p:sp>
      <p:sp>
        <p:nvSpPr>
          <p:cNvPr id="315" name="Google Shape;315;g5c53f4891f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5b67982b40_2_4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Photo highlighting the existing northwest view with the prominent dining porch.</a:t>
            </a:r>
            <a:endParaRPr/>
          </a:p>
        </p:txBody>
      </p:sp>
      <p:sp>
        <p:nvSpPr>
          <p:cNvPr id="831" name="Google Shape;831;g5b67982b40_2_43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5"/>
        <p:cNvGrpSpPr/>
        <p:nvPr/>
      </p:nvGrpSpPr>
      <p:grpSpPr>
        <a:xfrm>
          <a:off x="0" y="0"/>
          <a:ext cx="0" cy="0"/>
          <a:chOff x="0" y="0"/>
          <a:chExt cx="0" cy="0"/>
        </a:xfrm>
      </p:grpSpPr>
      <p:sp>
        <p:nvSpPr>
          <p:cNvPr id="836" name="Google Shape;836;g5b67982b40_2_1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the same northwest view. Note the old dining porch is removed and the Lodge structure is similar to the original 1908 building. </a:t>
            </a:r>
            <a:endParaRPr/>
          </a:p>
        </p:txBody>
      </p:sp>
      <p:sp>
        <p:nvSpPr>
          <p:cNvPr id="837" name="Google Shape;837;g5b67982b40_2_12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1"/>
        <p:cNvGrpSpPr/>
        <p:nvPr/>
      </p:nvGrpSpPr>
      <p:grpSpPr>
        <a:xfrm>
          <a:off x="0" y="0"/>
          <a:ext cx="0" cy="0"/>
          <a:chOff x="0" y="0"/>
          <a:chExt cx="0" cy="0"/>
        </a:xfrm>
      </p:grpSpPr>
      <p:sp>
        <p:nvSpPr>
          <p:cNvPr id="842" name="Google Shape;842;g5b67982b40_2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 aerial view showing more of the structure.</a:t>
            </a:r>
            <a:endParaRPr/>
          </a:p>
        </p:txBody>
      </p:sp>
      <p:sp>
        <p:nvSpPr>
          <p:cNvPr id="843" name="Google Shape;843;g5b67982b40_2_1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7"/>
        <p:cNvGrpSpPr/>
        <p:nvPr/>
      </p:nvGrpSpPr>
      <p:grpSpPr>
        <a:xfrm>
          <a:off x="0" y="0"/>
          <a:ext cx="0" cy="0"/>
          <a:chOff x="0" y="0"/>
          <a:chExt cx="0" cy="0"/>
        </a:xfrm>
      </p:grpSpPr>
      <p:sp>
        <p:nvSpPr>
          <p:cNvPr id="848" name="Google Shape;848;g5995ada4ca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9" name="Google Shape;849;g5995ada4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following is a bullet point summary of the advantages of the East Design as provided by the architects, PWWG.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Some of the advantages include: maintaining  entry arrival views, increasing natural ventilation and light, maintaining scale, and restoring traditional forms.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4"/>
        <p:cNvGrpSpPr/>
        <p:nvPr/>
      </p:nvGrpSpPr>
      <p:grpSpPr>
        <a:xfrm>
          <a:off x="0" y="0"/>
          <a:ext cx="0" cy="0"/>
          <a:chOff x="0" y="0"/>
          <a:chExt cx="0" cy="0"/>
        </a:xfrm>
      </p:grpSpPr>
      <p:sp>
        <p:nvSpPr>
          <p:cNvPr id="855" name="Google Shape;855;g59a16a3e03_0_1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6" name="Google Shape;856;g59a16a3e03_0_1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Other advantages include:   new cooling roof, carbon reductions, increased views north and south, and strengthens north lawn connection.</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5b67982b40_2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first review the general floor plans. This allows you to clearly see each of the components of the Lodge including the enlarged social area, the dining space, and the new expanded kitchen</a:t>
            </a:r>
            <a:endParaRPr/>
          </a:p>
        </p:txBody>
      </p:sp>
      <p:sp>
        <p:nvSpPr>
          <p:cNvPr id="863" name="Google Shape;863;g5b67982b40_2_9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9"/>
        <p:cNvGrpSpPr/>
        <p:nvPr/>
      </p:nvGrpSpPr>
      <p:grpSpPr>
        <a:xfrm>
          <a:off x="0" y="0"/>
          <a:ext cx="0" cy="0"/>
          <a:chOff x="0" y="0"/>
          <a:chExt cx="0" cy="0"/>
        </a:xfrm>
      </p:grpSpPr>
      <p:sp>
        <p:nvSpPr>
          <p:cNvPr id="870" name="Google Shape;870;g5b67982b40_0_2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slide shows an enlarged view of the expanded social area behind the fireplace in the main Lodge. This area will also be used for the trail lunch preparation.</a:t>
            </a:r>
            <a:endParaRPr/>
          </a:p>
        </p:txBody>
      </p:sp>
      <p:sp>
        <p:nvSpPr>
          <p:cNvPr id="871" name="Google Shape;871;g5b67982b40_0_20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g5b67982b40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that you have seen the outside, let’s go into the new building and see how everything looks and feels from the inside.</a:t>
            </a:r>
            <a:endParaRPr/>
          </a:p>
        </p:txBody>
      </p:sp>
      <p:sp>
        <p:nvSpPr>
          <p:cNvPr id="880" name="Google Shape;880;g5b67982b40_0_2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8"/>
        <p:cNvGrpSpPr/>
        <p:nvPr/>
      </p:nvGrpSpPr>
      <p:grpSpPr>
        <a:xfrm>
          <a:off x="0" y="0"/>
          <a:ext cx="0" cy="0"/>
          <a:chOff x="0" y="0"/>
          <a:chExt cx="0" cy="0"/>
        </a:xfrm>
      </p:grpSpPr>
      <p:sp>
        <p:nvSpPr>
          <p:cNvPr id="889" name="Google Shape;889;g5b67982b40_2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focus first on the Kitchen. We have a tentative layout.  Our plan is to spend more effort on this, including working with an additional kitchen designer to develop a final plan.</a:t>
            </a:r>
            <a:endParaRPr/>
          </a:p>
        </p:txBody>
      </p:sp>
      <p:sp>
        <p:nvSpPr>
          <p:cNvPr id="890" name="Google Shape;890;g5b67982b40_2_18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g59a16a3e03_0_1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5" name="Google Shape;895;g59a16a3e03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Kitchen will have functional improvements, more efficient service flow, better accomodation for Extension and shoulder season, additional support space and new finishes and equipment.</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g59a16a3e03_0_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 name="Google Shape;321;g59a16a3e03_0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Participants in the Lodge Project can be found in the next two slides.  </a:t>
            </a:r>
            <a:endParaRPr/>
          </a:p>
          <a:p>
            <a:pPr marL="0" lvl="0" indent="0" algn="l" rtl="0">
              <a:spcBef>
                <a:spcPts val="0"/>
              </a:spcBef>
              <a:spcAft>
                <a:spcPts val="0"/>
              </a:spcAft>
              <a:buNone/>
            </a:pPr>
            <a:endParaRPr/>
          </a:p>
          <a:p>
            <a:pPr marL="0" lvl="0" indent="0" algn="l" rtl="0">
              <a:spcBef>
                <a:spcPts val="0"/>
              </a:spcBef>
              <a:spcAft>
                <a:spcPts val="0"/>
              </a:spcAft>
              <a:buNone/>
            </a:pPr>
            <a:r>
              <a:rPr lang="en"/>
              <a:t>Please note:  Based on a rough back of the envelope calculation, this group combined has spent well over 700 hours in conferences calls, one on one discussions, and background work over the past year to develop the proposal we will review today.  </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g5b67982b40_2_1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new kitchen is east of the dining area highlighted by the red. One level operation versus two levels in current kitchen.  </a:t>
            </a:r>
            <a:endParaRPr/>
          </a:p>
          <a:p>
            <a:pPr marL="0" lvl="0" indent="0" algn="l" rtl="0">
              <a:spcBef>
                <a:spcPts val="0"/>
              </a:spcBef>
              <a:spcAft>
                <a:spcPts val="0"/>
              </a:spcAft>
              <a:buNone/>
            </a:pPr>
            <a:endParaRPr/>
          </a:p>
          <a:p>
            <a:pPr marL="0" lvl="0" indent="0" algn="l" rtl="0">
              <a:spcBef>
                <a:spcPts val="0"/>
              </a:spcBef>
              <a:spcAft>
                <a:spcPts val="0"/>
              </a:spcAft>
              <a:buNone/>
            </a:pPr>
            <a:r>
              <a:rPr lang="en"/>
              <a:t>Benefits include: 1.   More efficient operations, 2. Better ventilation, 3. Improved working environment, 4. New special service area space allowing guests to enter during Extension and the shoulder season to get their self-service meal without interfering with the operations. </a:t>
            </a:r>
            <a:endParaRPr/>
          </a:p>
        </p:txBody>
      </p:sp>
      <p:sp>
        <p:nvSpPr>
          <p:cNvPr id="902" name="Google Shape;902;g5b67982b40_2_15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g5b67982b40_2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our tentative floor plan for the kitchen. The old kitchen used a cellar for some food storage that is no longer tenable.  A better solution is to have the food storage on the same level as the kitchen. The new kitchen has about 39% more square feet than the old to accommodate food storage, a more efficient and effective layout, a service area for guests to get their food in the kitchen during Extension and the shoulder seasons, all on one level.</a:t>
            </a:r>
            <a:endParaRPr/>
          </a:p>
        </p:txBody>
      </p:sp>
      <p:sp>
        <p:nvSpPr>
          <p:cNvPr id="911" name="Google Shape;911;g5b67982b40_2_19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5b67982b40_2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an aerial view of the inside of the new kitchen. Note the storage space in the eastern (back) end. You can see the serving pantry (note the two figures) can be seen in the western middle section of the kitchen.</a:t>
            </a:r>
            <a:endParaRPr/>
          </a:p>
        </p:txBody>
      </p:sp>
      <p:sp>
        <p:nvSpPr>
          <p:cNvPr id="924" name="Google Shape;924;g5b67982b40_2_19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0"/>
        <p:cNvGrpSpPr/>
        <p:nvPr/>
      </p:nvGrpSpPr>
      <p:grpSpPr>
        <a:xfrm>
          <a:off x="0" y="0"/>
          <a:ext cx="0" cy="0"/>
          <a:chOff x="0" y="0"/>
          <a:chExt cx="0" cy="0"/>
        </a:xfrm>
      </p:grpSpPr>
      <p:sp>
        <p:nvSpPr>
          <p:cNvPr id="931" name="Google Shape;931;g5b67982b40_2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close-up of the service area, or serving pantry, where guests can pick up their food during times of self-service (Extension and the shoulder seasons). </a:t>
            </a:r>
            <a:endParaRPr/>
          </a:p>
        </p:txBody>
      </p:sp>
      <p:sp>
        <p:nvSpPr>
          <p:cNvPr id="932" name="Google Shape;932;g5b67982b40_2_20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59a16a3e03_0_2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8" name="Google Shape;938;g59a16a3e03_0_2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Accessibility is improved with two new ADA compliant bathrooms with entry from inside and outside the building and in the dining room.</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3"/>
        <p:cNvGrpSpPr/>
        <p:nvPr/>
      </p:nvGrpSpPr>
      <p:grpSpPr>
        <a:xfrm>
          <a:off x="0" y="0"/>
          <a:ext cx="0" cy="0"/>
          <a:chOff x="0" y="0"/>
          <a:chExt cx="0" cy="0"/>
        </a:xfrm>
      </p:grpSpPr>
      <p:sp>
        <p:nvSpPr>
          <p:cNvPr id="944" name="Google Shape;944;g5b67982b40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east plan also provides space for two new ADA compliant bathrooms. These bathrooms can be accessed through a short hallway off the dining area as well as from outside the Lodge with a ramp leading to door into the hallway.</a:t>
            </a:r>
            <a:endParaRPr/>
          </a:p>
        </p:txBody>
      </p:sp>
      <p:sp>
        <p:nvSpPr>
          <p:cNvPr id="945" name="Google Shape;945;g5b67982b40_0_1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g5b67982b40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provides you with a sense of the access to and location of the two new ADA compliant bathrooms. They can be accessed from the northeast end of the new dining area, or from outside on the north side of the building.</a:t>
            </a:r>
            <a:endParaRPr/>
          </a:p>
        </p:txBody>
      </p:sp>
      <p:sp>
        <p:nvSpPr>
          <p:cNvPr id="954" name="Google Shape;954;g5b67982b40_0_25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5b67982b40_0_4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better view of the bathrooms and their accessibility. Also note, they are positioned to maximize the use of natural ventilation.  </a:t>
            </a:r>
            <a:endParaRPr/>
          </a:p>
        </p:txBody>
      </p:sp>
      <p:sp>
        <p:nvSpPr>
          <p:cNvPr id="965" name="Google Shape;965;g5b67982b40_0_4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5b67982b40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Now let’s take a closer look at the dining room.  The structure of the new dining room resembles the existing dining area as you will see in the next few slides.</a:t>
            </a:r>
            <a:endParaRPr/>
          </a:p>
        </p:txBody>
      </p:sp>
      <p:sp>
        <p:nvSpPr>
          <p:cNvPr id="972" name="Google Shape;972;g5b67982b40_0_25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59a16a3e03_0_19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59a16a3e03_0_1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 new dining room with a similar look and feel to the existing dining area will repurpose the space of the old kitchen. The table layout provides anchoring of tables, and additional space for ease of entry for guests.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5936736e1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5936736e1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Members include:  current and former Camp Committee Chairs and Camp Committee members, long time guests most of whom have served in various CRC volunteer roles, the CRC Committee Facilities Manager, and a long time guest who is also a professional architect.</a:t>
            </a:r>
            <a:endParaRPr/>
          </a:p>
          <a:p>
            <a:pPr marL="0" lvl="0" indent="0" algn="l" rtl="0">
              <a:spcBef>
                <a:spcPts val="0"/>
              </a:spcBef>
              <a:spcAft>
                <a:spcPts val="0"/>
              </a:spcAft>
              <a:buNone/>
            </a:pPr>
            <a:endParaRPr/>
          </a:p>
          <a:p>
            <a:pPr marL="0" lvl="0" indent="0" algn="l" rtl="0">
              <a:spcBef>
                <a:spcPts val="0"/>
              </a:spcBef>
              <a:spcAft>
                <a:spcPts val="0"/>
              </a:spcAft>
              <a:buNone/>
            </a:pPr>
            <a:r>
              <a:rPr lang="en"/>
              <a:t> These individuals have a deep understand of the history of the Camp and how it operates. In addition, they represent perspectives across various weeks during the regular summer season and Extension. </a:t>
            </a: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2"/>
        <p:cNvGrpSpPr/>
        <p:nvPr/>
      </p:nvGrpSpPr>
      <p:grpSpPr>
        <a:xfrm>
          <a:off x="0" y="0"/>
          <a:ext cx="0" cy="0"/>
          <a:chOff x="0" y="0"/>
          <a:chExt cx="0" cy="0"/>
        </a:xfrm>
      </p:grpSpPr>
      <p:sp>
        <p:nvSpPr>
          <p:cNvPr id="983" name="Google Shape;983;g59a16a3e03_0_2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 name="Google Shape;984;g59a16a3e03_0_2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new dining area will have improved acoustics, good visibility of the speaker for all guests, and similar travel distances to current dining for crew.</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g5b67982b40_0_1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new more spacious dining room is located inside the upgraded structure of the old kitchen.  It maintains the current dining seating space of 12 tables of six people each. The existing dining area is not ADA compliant, but this new dining space will be ADA compliant with space for at least four wheel chairs (or over 5.5% of the available seats, above the ADA requirement). There will also be more space between the tables allowing for easier access.</a:t>
            </a:r>
            <a:endParaRPr/>
          </a:p>
        </p:txBody>
      </p:sp>
      <p:sp>
        <p:nvSpPr>
          <p:cNvPr id="991" name="Google Shape;991;g5b67982b40_0_1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g5b67982b40_2_1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view of the dining room showing the 12 tables with six people at each table adjoining the new kitchen. Eight of the tables are anchored by the north or south walls. </a:t>
            </a:r>
            <a:endParaRPr/>
          </a:p>
          <a:p>
            <a:pPr marL="0" lvl="0" indent="0" algn="l" rtl="0">
              <a:spcBef>
                <a:spcPts val="0"/>
              </a:spcBef>
              <a:spcAft>
                <a:spcPts val="0"/>
              </a:spcAft>
              <a:buNone/>
            </a:pPr>
            <a:endParaRPr/>
          </a:p>
          <a:p>
            <a:pPr marL="0" lvl="0" indent="0" algn="l" rtl="0">
              <a:spcBef>
                <a:spcPts val="0"/>
              </a:spcBef>
              <a:spcAft>
                <a:spcPts val="0"/>
              </a:spcAft>
              <a:buNone/>
            </a:pPr>
            <a:r>
              <a:rPr lang="en"/>
              <a:t>This area has a small wood stove at the western end. Announcements would be made near the stove, and the speaker would have clear visibility to all of the 12 tables in the dining area. This should result in an improvement in the ability of guests to hear more clearly.</a:t>
            </a:r>
            <a:endParaRPr/>
          </a:p>
        </p:txBody>
      </p:sp>
      <p:sp>
        <p:nvSpPr>
          <p:cNvPr id="1000" name="Google Shape;1000;g5b67982b40_2_14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5"/>
        <p:cNvGrpSpPr/>
        <p:nvPr/>
      </p:nvGrpSpPr>
      <p:grpSpPr>
        <a:xfrm>
          <a:off x="0" y="0"/>
          <a:ext cx="0" cy="0"/>
          <a:chOff x="0" y="0"/>
          <a:chExt cx="0" cy="0"/>
        </a:xfrm>
      </p:grpSpPr>
      <p:sp>
        <p:nvSpPr>
          <p:cNvPr id="1006" name="Google Shape;1006;g5b67982b40_2_3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new dining room will retain the current kitchen roof structure. This is a photo of the current kitchen roof from the inside.</a:t>
            </a:r>
            <a:endParaRPr/>
          </a:p>
        </p:txBody>
      </p:sp>
      <p:sp>
        <p:nvSpPr>
          <p:cNvPr id="1007" name="Google Shape;1007;g5b67982b40_2_30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5"/>
        <p:cNvGrpSpPr/>
        <p:nvPr/>
      </p:nvGrpSpPr>
      <p:grpSpPr>
        <a:xfrm>
          <a:off x="0" y="0"/>
          <a:ext cx="0" cy="0"/>
          <a:chOff x="0" y="0"/>
          <a:chExt cx="0" cy="0"/>
        </a:xfrm>
      </p:grpSpPr>
      <p:sp>
        <p:nvSpPr>
          <p:cNvPr id="1016" name="Google Shape;1016;g5b67982b40_2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looking toward the east into the new dining area, showing the ceiling structure. We plan to place the appropriate sound dampening material in this room to control the overall level of noise. The doors that you see in the back lead into the new kitchen. </a:t>
            </a:r>
            <a:endParaRPr/>
          </a:p>
          <a:p>
            <a:pPr marL="0" lvl="0" indent="0" algn="l" rtl="0">
              <a:spcBef>
                <a:spcPts val="0"/>
              </a:spcBef>
              <a:spcAft>
                <a:spcPts val="0"/>
              </a:spcAft>
              <a:buNone/>
            </a:pPr>
            <a:endParaRPr/>
          </a:p>
          <a:p>
            <a:pPr marL="0" lvl="0" indent="0" algn="l" rtl="0">
              <a:spcBef>
                <a:spcPts val="0"/>
              </a:spcBef>
              <a:spcAft>
                <a:spcPts val="0"/>
              </a:spcAft>
              <a:buNone/>
            </a:pPr>
            <a:r>
              <a:rPr lang="en"/>
              <a:t>Though one dining room, there will be three main areas: an alcove-like area to the far left in this view, which is similar to the dining porch; a center section, and the southern section in which the tables are anchored by walls/windows on the right.</a:t>
            </a:r>
            <a:endParaRPr/>
          </a:p>
        </p:txBody>
      </p:sp>
      <p:sp>
        <p:nvSpPr>
          <p:cNvPr id="1017" name="Google Shape;1017;g5b67982b40_2_16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1"/>
        <p:cNvGrpSpPr/>
        <p:nvPr/>
      </p:nvGrpSpPr>
      <p:grpSpPr>
        <a:xfrm>
          <a:off x="0" y="0"/>
          <a:ext cx="0" cy="0"/>
          <a:chOff x="0" y="0"/>
          <a:chExt cx="0" cy="0"/>
        </a:xfrm>
      </p:grpSpPr>
      <p:sp>
        <p:nvSpPr>
          <p:cNvPr id="1022" name="Google Shape;1022;g5b67982b40_2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a recent picture of the dining porch looking east.</a:t>
            </a:r>
            <a:endParaRPr/>
          </a:p>
        </p:txBody>
      </p:sp>
      <p:sp>
        <p:nvSpPr>
          <p:cNvPr id="1023" name="Google Shape;1023;g5b67982b40_2_46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7"/>
        <p:cNvGrpSpPr/>
        <p:nvPr/>
      </p:nvGrpSpPr>
      <p:grpSpPr>
        <a:xfrm>
          <a:off x="0" y="0"/>
          <a:ext cx="0" cy="0"/>
          <a:chOff x="0" y="0"/>
          <a:chExt cx="0" cy="0"/>
        </a:xfrm>
      </p:grpSpPr>
      <p:sp>
        <p:nvSpPr>
          <p:cNvPr id="1028" name="Google Shape;1028;g5b67982b40_2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the same view within the new dining area. In some ways, this area is will mirror the old dining room porch area.</a:t>
            </a:r>
            <a:endParaRPr/>
          </a:p>
        </p:txBody>
      </p:sp>
      <p:sp>
        <p:nvSpPr>
          <p:cNvPr id="1029" name="Google Shape;1029;g5b67982b40_2_17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g5971b039ba_0_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All of the design slides that you have seen so far were recommended by the architects. The Lodge Planning Committee formerly approved of these plans in a Committee vote on June 15, 2019. There were only three minor areas where the Lodge Planning Committee and the PWWG architectural design plan differed. We will quickly discuss these in the following sidebars.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r>
              <a:rPr lang="en"/>
              <a:t>The PWWG plan envisions eight of the twelve tables anchored to a wall/window. Of the remaining four tables in the middle of the dining room, two would be anchored by double pillars but two tables would have no anchor. </a:t>
            </a:r>
            <a:endParaRPr/>
          </a:p>
          <a:p>
            <a:pPr marL="0" lvl="0" indent="0" algn="l" rtl="0">
              <a:spcBef>
                <a:spcPts val="0"/>
              </a:spcBef>
              <a:spcAft>
                <a:spcPts val="0"/>
              </a:spcAft>
              <a:buNone/>
            </a:pPr>
            <a:endParaRPr/>
          </a:p>
          <a:p>
            <a:pPr marL="0" lvl="0" indent="0" algn="l" rtl="0">
              <a:spcBef>
                <a:spcPts val="0"/>
              </a:spcBef>
              <a:spcAft>
                <a:spcPts val="0"/>
              </a:spcAft>
              <a:buNone/>
            </a:pPr>
            <a:r>
              <a:rPr lang="en"/>
              <a:t>The Planning Committee agreed to create a low half wall between the two pillars in the center to provide an anchor and help break up the potential institutional feel.</a:t>
            </a:r>
            <a:endParaRPr/>
          </a:p>
        </p:txBody>
      </p:sp>
      <p:sp>
        <p:nvSpPr>
          <p:cNvPr id="1035" name="Google Shape;1035;g5971b039ba_0_9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g5971b039ba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view showing the low-half wall.</a:t>
            </a:r>
            <a:endParaRPr/>
          </a:p>
        </p:txBody>
      </p:sp>
      <p:sp>
        <p:nvSpPr>
          <p:cNvPr id="1041" name="Google Shape;1041;g5971b039ba_0_10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5"/>
        <p:cNvGrpSpPr/>
        <p:nvPr/>
      </p:nvGrpSpPr>
      <p:grpSpPr>
        <a:xfrm>
          <a:off x="0" y="0"/>
          <a:ext cx="0" cy="0"/>
          <a:chOff x="0" y="0"/>
          <a:chExt cx="0" cy="0"/>
        </a:xfrm>
      </p:grpSpPr>
      <p:sp>
        <p:nvSpPr>
          <p:cNvPr id="1046" name="Google Shape;1046;g5971b039ba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comparison, here is the view without the low-half wall, which was in the original PWWG recommendation. </a:t>
            </a:r>
            <a:endParaRPr/>
          </a:p>
          <a:p>
            <a:pPr marL="0" lvl="0" indent="0" algn="l" rtl="0">
              <a:spcBef>
                <a:spcPts val="0"/>
              </a:spcBef>
              <a:spcAft>
                <a:spcPts val="0"/>
              </a:spcAft>
              <a:buNone/>
            </a:pPr>
            <a:endParaRPr/>
          </a:p>
          <a:p>
            <a:pPr marL="0" lvl="0" indent="0" algn="l" rtl="0">
              <a:spcBef>
                <a:spcPts val="0"/>
              </a:spcBef>
              <a:spcAft>
                <a:spcPts val="0"/>
              </a:spcAft>
              <a:buNone/>
            </a:pPr>
            <a:r>
              <a:rPr lang="en"/>
              <a:t>Let us know at the end of the presentation if you have comments/suggestions regarding the half wall.</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047" name="Google Shape;1047;g5971b039ba_0_10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5936736e1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5936736e1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Input was received from former Camp Managers, Camp Cook, and others CRC volunteers, and the AMC’s Director of Volunteer-led Camps and Cabins, and an architect. </a:t>
            </a:r>
            <a:endParaRPr/>
          </a:p>
          <a:p>
            <a:pPr marL="0" lvl="0" indent="0" algn="l" rtl="0">
              <a:spcBef>
                <a:spcPts val="0"/>
              </a:spcBef>
              <a:spcAft>
                <a:spcPts val="0"/>
              </a:spcAft>
              <a:buNone/>
            </a:pPr>
            <a:endParaRPr/>
          </a:p>
          <a:p>
            <a:pPr marL="0" lvl="0" indent="0" algn="l" rtl="0">
              <a:spcBef>
                <a:spcPts val="0"/>
              </a:spcBef>
              <a:spcAft>
                <a:spcPts val="0"/>
              </a:spcAft>
              <a:buNone/>
            </a:pPr>
            <a:r>
              <a:rPr lang="en"/>
              <a:t>Extensive input came from various people associated with Camp, and from significant feedback from the Camp Community. </a:t>
            </a:r>
            <a:endParaRPr/>
          </a:p>
          <a:p>
            <a:pPr marL="0" lvl="0" indent="0" algn="l" rtl="0">
              <a:spcBef>
                <a:spcPts val="0"/>
              </a:spcBef>
              <a:spcAft>
                <a:spcPts val="0"/>
              </a:spcAft>
              <a:buNone/>
            </a:pPr>
            <a:endParaRPr/>
          </a:p>
          <a:p>
            <a:pPr marL="0" lvl="0" indent="0" algn="l" rtl="0">
              <a:spcBef>
                <a:spcPts val="0"/>
              </a:spcBef>
              <a:spcAft>
                <a:spcPts val="0"/>
              </a:spcAft>
              <a:buNone/>
            </a:pPr>
            <a:r>
              <a:rPr lang="en"/>
              <a:t>A formal design plan, with a great deal of input from the Lodge Planning Committee, was completed by PWWG, a Pittsburg-based architectural firm that specializes in historical structures.  Jan Irvin, a long-time Planning Committee member, temporarily stepped off of the CRC Lodge Planning Committee while working on the PWWG design plan in April through mid-June.  We will look much more closely at this design plan soon.</a:t>
            </a:r>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1"/>
        <p:cNvGrpSpPr/>
        <p:nvPr/>
      </p:nvGrpSpPr>
      <p:grpSpPr>
        <a:xfrm>
          <a:off x="0" y="0"/>
          <a:ext cx="0" cy="0"/>
          <a:chOff x="0" y="0"/>
          <a:chExt cx="0" cy="0"/>
        </a:xfrm>
      </p:grpSpPr>
      <p:sp>
        <p:nvSpPr>
          <p:cNvPr id="1052" name="Google Shape;1052;g5971b039ba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PWWG plan recommended a center-located stove in the dining area. They felt this would be the most heat-efficient location, and could serve as a gathering spot during non-meal times. The Lodge Planning Committee decided for safety and other reasons that a west-located small wood stove would be preferable. One other possibility is a south east location.</a:t>
            </a:r>
            <a:endParaRPr/>
          </a:p>
        </p:txBody>
      </p:sp>
      <p:sp>
        <p:nvSpPr>
          <p:cNvPr id="1053" name="Google Shape;1053;g5971b039ba_0_5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8"/>
        <p:cNvGrpSpPr/>
        <p:nvPr/>
      </p:nvGrpSpPr>
      <p:grpSpPr>
        <a:xfrm>
          <a:off x="0" y="0"/>
          <a:ext cx="0" cy="0"/>
          <a:chOff x="0" y="0"/>
          <a:chExt cx="0" cy="0"/>
        </a:xfrm>
      </p:grpSpPr>
      <p:sp>
        <p:nvSpPr>
          <p:cNvPr id="1059" name="Google Shape;1059;g5971b039ba_0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is just an example of the type of wood stove that is being considered. We will need to do further research before making a final decision.</a:t>
            </a:r>
            <a:endParaRPr/>
          </a:p>
        </p:txBody>
      </p:sp>
      <p:sp>
        <p:nvSpPr>
          <p:cNvPr id="1060" name="Google Shape;1060;g5971b039ba_0_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7"/>
        <p:cNvGrpSpPr/>
        <p:nvPr/>
      </p:nvGrpSpPr>
      <p:grpSpPr>
        <a:xfrm>
          <a:off x="0" y="0"/>
          <a:ext cx="0" cy="0"/>
          <a:chOff x="0" y="0"/>
          <a:chExt cx="0" cy="0"/>
        </a:xfrm>
      </p:grpSpPr>
      <p:sp>
        <p:nvSpPr>
          <p:cNvPr id="1068" name="Google Shape;1068;g5971b039ba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location of the west stove in the floor plan.</a:t>
            </a:r>
            <a:endParaRPr/>
          </a:p>
        </p:txBody>
      </p:sp>
      <p:sp>
        <p:nvSpPr>
          <p:cNvPr id="1069" name="Google Shape;1069;g5971b039ba_0_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6"/>
        <p:cNvGrpSpPr/>
        <p:nvPr/>
      </p:nvGrpSpPr>
      <p:grpSpPr>
        <a:xfrm>
          <a:off x="0" y="0"/>
          <a:ext cx="0" cy="0"/>
          <a:chOff x="0" y="0"/>
          <a:chExt cx="0" cy="0"/>
        </a:xfrm>
      </p:grpSpPr>
      <p:sp>
        <p:nvSpPr>
          <p:cNvPr id="1077" name="Google Shape;1077;g5971b039ba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view looking at the west stove next to the entrance. The speaker before meals would stand to the left of the stove to make announcements.</a:t>
            </a:r>
            <a:endParaRPr/>
          </a:p>
        </p:txBody>
      </p:sp>
      <p:sp>
        <p:nvSpPr>
          <p:cNvPr id="1078" name="Google Shape;1078;g5971b039ba_0_7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g5971b039ba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 center located stove would provide more efficient heating, but would be near guest tables.</a:t>
            </a:r>
            <a:endParaRPr/>
          </a:p>
        </p:txBody>
      </p:sp>
      <p:sp>
        <p:nvSpPr>
          <p:cNvPr id="1084" name="Google Shape;1084;g5971b039ba_0_7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9"/>
        <p:cNvGrpSpPr/>
        <p:nvPr/>
      </p:nvGrpSpPr>
      <p:grpSpPr>
        <a:xfrm>
          <a:off x="0" y="0"/>
          <a:ext cx="0" cy="0"/>
          <a:chOff x="0" y="0"/>
          <a:chExt cx="0" cy="0"/>
        </a:xfrm>
      </p:grpSpPr>
      <p:sp>
        <p:nvSpPr>
          <p:cNvPr id="1090" name="Google Shape;1090;g5971b039ba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a view of the center located stove</a:t>
            </a:r>
            <a:endParaRPr/>
          </a:p>
        </p:txBody>
      </p:sp>
      <p:sp>
        <p:nvSpPr>
          <p:cNvPr id="1091" name="Google Shape;1091;g5971b039ba_0_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5"/>
        <p:cNvGrpSpPr/>
        <p:nvPr/>
      </p:nvGrpSpPr>
      <p:grpSpPr>
        <a:xfrm>
          <a:off x="0" y="0"/>
          <a:ext cx="0" cy="0"/>
          <a:chOff x="0" y="0"/>
          <a:chExt cx="0" cy="0"/>
        </a:xfrm>
      </p:grpSpPr>
      <p:sp>
        <p:nvSpPr>
          <p:cNvPr id="1096" name="Google Shape;1096;g5971b039ba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possible stove location is in the southeast corner. </a:t>
            </a:r>
            <a:endParaRPr/>
          </a:p>
        </p:txBody>
      </p:sp>
      <p:sp>
        <p:nvSpPr>
          <p:cNvPr id="1097" name="Google Shape;1097;g5971b039ba_0_8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g5971b039ba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View of the southeast located stove from inside the dining room. </a:t>
            </a:r>
            <a:endParaRPr/>
          </a:p>
          <a:p>
            <a:pPr marL="0" lvl="0" indent="0" algn="l" rtl="0">
              <a:spcBef>
                <a:spcPts val="0"/>
              </a:spcBef>
              <a:spcAft>
                <a:spcPts val="0"/>
              </a:spcAft>
              <a:buNone/>
            </a:pPr>
            <a:endParaRPr/>
          </a:p>
          <a:p>
            <a:pPr marL="0" lvl="0" indent="0" algn="l" rtl="0">
              <a:spcBef>
                <a:spcPts val="0"/>
              </a:spcBef>
              <a:spcAft>
                <a:spcPts val="0"/>
              </a:spcAft>
              <a:buNone/>
            </a:pPr>
            <a:r>
              <a:rPr lang="en"/>
              <a:t>Do you favor the West location or do you have another opinion?  Let us know at the end of the presentation.</a:t>
            </a:r>
            <a:endParaRPr/>
          </a:p>
        </p:txBody>
      </p:sp>
      <p:sp>
        <p:nvSpPr>
          <p:cNvPr id="1104" name="Google Shape;1104;g5971b039ba_0_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5b67982b40_2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Let’s get ready to go into the Lodge.  Before we go, here is a view at the west end of the dining area looking into the new multi-use social area behind the fireplace in the Lodge.</a:t>
            </a:r>
            <a:endParaRPr/>
          </a:p>
        </p:txBody>
      </p:sp>
      <p:sp>
        <p:nvSpPr>
          <p:cNvPr id="1110" name="Google Shape;1110;g5b67982b40_2_52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g5b67982b40_2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Here is the short walk-thru from the Lodge multi-use social area into the new dining room. Note: the large doors, which will largely remain open, are fire doors, as required by code. No sprinkler system will be needed.</a:t>
            </a:r>
            <a:endParaRPr/>
          </a:p>
        </p:txBody>
      </p:sp>
      <p:sp>
        <p:nvSpPr>
          <p:cNvPr id="1116" name="Google Shape;1116;g5b67982b40_2_17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59" name="Google Shape;59;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2"/>
        <p:cNvGrpSpPr/>
        <p:nvPr/>
      </p:nvGrpSpPr>
      <p:grpSpPr>
        <a:xfrm>
          <a:off x="0" y="0"/>
          <a:ext cx="0" cy="0"/>
          <a:chOff x="0" y="0"/>
          <a:chExt cx="0" cy="0"/>
        </a:xfrm>
      </p:grpSpPr>
      <p:sp>
        <p:nvSpPr>
          <p:cNvPr id="63" name="Google Shape;63;p1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4" name="Google Shape;64;p15"/>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65" name="Google Shape;65;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16"/>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6"/>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71" name="Google Shape;71;p1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
        <p:cNvGrpSpPr/>
        <p:nvPr/>
      </p:nvGrpSpPr>
      <p:grpSpPr>
        <a:xfrm>
          <a:off x="0" y="0"/>
          <a:ext cx="0" cy="0"/>
          <a:chOff x="0" y="0"/>
          <a:chExt cx="0" cy="0"/>
        </a:xfrm>
      </p:grpSpPr>
      <p:sp>
        <p:nvSpPr>
          <p:cNvPr id="75" name="Google Shape;75;p1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7"/>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7" name="Google Shape;77;p17"/>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78" name="Google Shape;78;p1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81"/>
        <p:cNvGrpSpPr/>
        <p:nvPr/>
      </p:nvGrpSpPr>
      <p:grpSpPr>
        <a:xfrm>
          <a:off x="0" y="0"/>
          <a:ext cx="0" cy="0"/>
          <a:chOff x="0" y="0"/>
          <a:chExt cx="0" cy="0"/>
        </a:xfrm>
      </p:grpSpPr>
      <p:sp>
        <p:nvSpPr>
          <p:cNvPr id="82" name="Google Shape;82;p18"/>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3" name="Google Shape;83;p18"/>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4" name="Google Shape;84;p18"/>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5" name="Google Shape;85;p18"/>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86" name="Google Shape;86;p18"/>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87" name="Google Shape;87;p1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0"/>
        <p:cNvGrpSpPr/>
        <p:nvPr/>
      </p:nvGrpSpPr>
      <p:grpSpPr>
        <a:xfrm>
          <a:off x="0" y="0"/>
          <a:ext cx="0" cy="0"/>
          <a:chOff x="0" y="0"/>
          <a:chExt cx="0" cy="0"/>
        </a:xfrm>
      </p:grpSpPr>
      <p:sp>
        <p:nvSpPr>
          <p:cNvPr id="91" name="Google Shape;91;p1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1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1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1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5"/>
        <p:cNvGrpSpPr/>
        <p:nvPr/>
      </p:nvGrpSpPr>
      <p:grpSpPr>
        <a:xfrm>
          <a:off x="0" y="0"/>
          <a:ext cx="0" cy="0"/>
          <a:chOff x="0" y="0"/>
          <a:chExt cx="0" cy="0"/>
        </a:xfrm>
      </p:grpSpPr>
      <p:sp>
        <p:nvSpPr>
          <p:cNvPr id="96" name="Google Shape;96;p2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457200" y="204788"/>
            <a:ext cx="3008313" cy="871537"/>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02" name="Google Shape;102;p21"/>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03" name="Google Shape;103;p2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1792288" y="3600450"/>
            <a:ext cx="5486400" cy="425053"/>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8" name="Google Shape;108;p22"/>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09" name="Google Shape;109;p22"/>
          <p:cNvSpPr txBox="1">
            <a:spLocks noGrp="1"/>
          </p:cNvSpPr>
          <p:nvPr>
            <p:ph type="body" idx="1"/>
          </p:nvPr>
        </p:nvSpPr>
        <p:spPr>
          <a:xfrm>
            <a:off x="1792288" y="4025503"/>
            <a:ext cx="5486400" cy="603646"/>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10" name="Google Shape;110;p2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31"/>
        <p:cNvGrpSpPr/>
        <p:nvPr/>
      </p:nvGrpSpPr>
      <p:grpSpPr>
        <a:xfrm>
          <a:off x="0" y="0"/>
          <a:ext cx="0" cy="0"/>
          <a:chOff x="0" y="0"/>
          <a:chExt cx="0" cy="0"/>
        </a:xfrm>
      </p:grpSpPr>
      <p:sp>
        <p:nvSpPr>
          <p:cNvPr id="132" name="Google Shape;132;p26"/>
          <p:cNvSpPr txBox="1">
            <a:spLocks noGrp="1"/>
          </p:cNvSpPr>
          <p:nvPr>
            <p:ph type="ctrTitle"/>
          </p:nvPr>
        </p:nvSpPr>
        <p:spPr>
          <a:xfrm>
            <a:off x="685800" y="1597819"/>
            <a:ext cx="7772400" cy="1102519"/>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3" name="Google Shape;133;p26"/>
          <p:cNvSpPr txBox="1">
            <a:spLocks noGrp="1"/>
          </p:cNvSpPr>
          <p:nvPr>
            <p:ph type="subTitle" idx="1"/>
          </p:nvPr>
        </p:nvSpPr>
        <p:spPr>
          <a:xfrm>
            <a:off x="1371600" y="2914650"/>
            <a:ext cx="6400800" cy="1314450"/>
          </a:xfrm>
          <a:prstGeom prst="rect">
            <a:avLst/>
          </a:prstGeom>
          <a:noFill/>
          <a:ln>
            <a:noFill/>
          </a:ln>
        </p:spPr>
        <p:txBody>
          <a:bodyPr spcFirstLastPara="1" wrap="square" lIns="91425" tIns="45700" rIns="91425" bIns="45700" anchor="t" anchorCtr="0"/>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34" name="Google Shape;134;p2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5" name="Google Shape;135;p2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2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9" name="Google Shape;139;p27"/>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40" name="Google Shape;140;p27"/>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27"/>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2" name="Google Shape;142;p27"/>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spTree>
      <p:nvGrpSpPr>
        <p:cNvPr id="1" name="Shape 143"/>
        <p:cNvGrpSpPr/>
        <p:nvPr/>
      </p:nvGrpSpPr>
      <p:grpSpPr>
        <a:xfrm>
          <a:off x="0" y="0"/>
          <a:ext cx="0" cy="0"/>
          <a:chOff x="0" y="0"/>
          <a:chExt cx="0" cy="0"/>
        </a:xfrm>
      </p:grpSpPr>
      <p:sp>
        <p:nvSpPr>
          <p:cNvPr id="144" name="Google Shape;144;p28"/>
          <p:cNvSpPr txBox="1">
            <a:spLocks noGrp="1"/>
          </p:cNvSpPr>
          <p:nvPr>
            <p:ph type="title"/>
          </p:nvPr>
        </p:nvSpPr>
        <p:spPr>
          <a:xfrm>
            <a:off x="722313" y="3305175"/>
            <a:ext cx="7772400" cy="1021556"/>
          </a:xfrm>
          <a:prstGeom prst="rect">
            <a:avLst/>
          </a:prstGeom>
          <a:noFill/>
          <a:ln>
            <a:noFill/>
          </a:ln>
        </p:spPr>
        <p:txBody>
          <a:bodyPr spcFirstLastPara="1" wrap="square" lIns="91425" tIns="45700" rIns="91425" bIns="45700" anchor="t" anchorCtr="0"/>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5" name="Google Shape;145;p28"/>
          <p:cNvSpPr txBox="1">
            <a:spLocks noGrp="1"/>
          </p:cNvSpPr>
          <p:nvPr>
            <p:ph type="body" idx="1"/>
          </p:nvPr>
        </p:nvSpPr>
        <p:spPr>
          <a:xfrm>
            <a:off x="722313" y="2180035"/>
            <a:ext cx="7772400" cy="1125140"/>
          </a:xfrm>
          <a:prstGeom prst="rect">
            <a:avLst/>
          </a:prstGeom>
          <a:noFill/>
          <a:ln>
            <a:noFill/>
          </a:ln>
        </p:spPr>
        <p:txBody>
          <a:bodyPr spcFirstLastPara="1" wrap="square" lIns="91425" tIns="45700" rIns="91425" bIns="45700" anchor="b" anchorCtr="0"/>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46" name="Google Shape;146;p28"/>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28"/>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28"/>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wo Content" type="twoObj">
  <p:cSld name="TWO_OBJECTS">
    <p:spTree>
      <p:nvGrpSpPr>
        <p:cNvPr id="1" name="Shape 149"/>
        <p:cNvGrpSpPr/>
        <p:nvPr/>
      </p:nvGrpSpPr>
      <p:grpSpPr>
        <a:xfrm>
          <a:off x="0" y="0"/>
          <a:ext cx="0" cy="0"/>
          <a:chOff x="0" y="0"/>
          <a:chExt cx="0" cy="0"/>
        </a:xfrm>
      </p:grpSpPr>
      <p:sp>
        <p:nvSpPr>
          <p:cNvPr id="150" name="Google Shape;150;p29"/>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29"/>
          <p:cNvSpPr txBox="1">
            <a:spLocks noGrp="1"/>
          </p:cNvSpPr>
          <p:nvPr>
            <p:ph type="body" idx="1"/>
          </p:nvPr>
        </p:nvSpPr>
        <p:spPr>
          <a:xfrm>
            <a:off x="457200" y="1200150"/>
            <a:ext cx="4038600" cy="3394472"/>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52" name="Google Shape;152;p29"/>
          <p:cNvSpPr txBox="1">
            <a:spLocks noGrp="1"/>
          </p:cNvSpPr>
          <p:nvPr>
            <p:ph type="body" idx="2"/>
          </p:nvPr>
        </p:nvSpPr>
        <p:spPr>
          <a:xfrm>
            <a:off x="4648200" y="1200150"/>
            <a:ext cx="4038600" cy="3394472"/>
          </a:xfrm>
          <a:prstGeom prst="rect">
            <a:avLst/>
          </a:prstGeom>
          <a:noFill/>
          <a:ln>
            <a:noFill/>
          </a:ln>
        </p:spPr>
        <p:txBody>
          <a:bodyPr spcFirstLastPara="1" wrap="square" lIns="91425" tIns="45700" rIns="91425" bIns="45700" anchor="t" anchorCtr="0"/>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53" name="Google Shape;153;p29"/>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29"/>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5" name="Google Shape;155;p29"/>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Comparison" type="twoTxTwoObj">
  <p:cSld name="TWO_OBJECTS_WITH_TEXT">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8" name="Google Shape;158;p30"/>
          <p:cNvSpPr txBox="1">
            <a:spLocks noGrp="1"/>
          </p:cNvSpPr>
          <p:nvPr>
            <p:ph type="body" idx="1"/>
          </p:nvPr>
        </p:nvSpPr>
        <p:spPr>
          <a:xfrm>
            <a:off x="457200" y="1151335"/>
            <a:ext cx="4040188"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59" name="Google Shape;159;p30"/>
          <p:cNvSpPr txBox="1">
            <a:spLocks noGrp="1"/>
          </p:cNvSpPr>
          <p:nvPr>
            <p:ph type="body" idx="2"/>
          </p:nvPr>
        </p:nvSpPr>
        <p:spPr>
          <a:xfrm>
            <a:off x="457200" y="1631156"/>
            <a:ext cx="4040188"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60" name="Google Shape;160;p30"/>
          <p:cNvSpPr txBox="1">
            <a:spLocks noGrp="1"/>
          </p:cNvSpPr>
          <p:nvPr>
            <p:ph type="body" idx="3"/>
          </p:nvPr>
        </p:nvSpPr>
        <p:spPr>
          <a:xfrm>
            <a:off x="4645025" y="1151335"/>
            <a:ext cx="4041775" cy="479822"/>
          </a:xfrm>
          <a:prstGeom prst="rect">
            <a:avLst/>
          </a:prstGeom>
          <a:noFill/>
          <a:ln>
            <a:noFill/>
          </a:ln>
        </p:spPr>
        <p:txBody>
          <a:bodyPr spcFirstLastPara="1" wrap="square" lIns="91425" tIns="45700" rIns="91425" bIns="45700" anchor="b" anchorCtr="0"/>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61" name="Google Shape;161;p30"/>
          <p:cNvSpPr txBox="1">
            <a:spLocks noGrp="1"/>
          </p:cNvSpPr>
          <p:nvPr>
            <p:ph type="body" idx="4"/>
          </p:nvPr>
        </p:nvSpPr>
        <p:spPr>
          <a:xfrm>
            <a:off x="4645025" y="1631156"/>
            <a:ext cx="4041775" cy="2963466"/>
          </a:xfrm>
          <a:prstGeom prst="rect">
            <a:avLst/>
          </a:prstGeom>
          <a:noFill/>
          <a:ln>
            <a:noFill/>
          </a:ln>
        </p:spPr>
        <p:txBody>
          <a:bodyPr spcFirstLastPara="1" wrap="square" lIns="91425" tIns="45700" rIns="91425" bIns="45700" anchor="t" anchorCtr="0"/>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62" name="Google Shape;162;p30"/>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30"/>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30"/>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Title Only" type="titleOnly">
  <p:cSld name="TITLE_ONLY">
    <p:spTree>
      <p:nvGrpSpPr>
        <p:cNvPr id="1" name="Shape 165"/>
        <p:cNvGrpSpPr/>
        <p:nvPr/>
      </p:nvGrpSpPr>
      <p:grpSpPr>
        <a:xfrm>
          <a:off x="0" y="0"/>
          <a:ext cx="0" cy="0"/>
          <a:chOff x="0" y="0"/>
          <a:chExt cx="0" cy="0"/>
        </a:xfrm>
      </p:grpSpPr>
      <p:sp>
        <p:nvSpPr>
          <p:cNvPr id="166" name="Google Shape;166;p31"/>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31"/>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31"/>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31"/>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70"/>
        <p:cNvGrpSpPr/>
        <p:nvPr/>
      </p:nvGrpSpPr>
      <p:grpSpPr>
        <a:xfrm>
          <a:off x="0" y="0"/>
          <a:ext cx="0" cy="0"/>
          <a:chOff x="0" y="0"/>
          <a:chExt cx="0" cy="0"/>
        </a:xfrm>
      </p:grpSpPr>
      <p:sp>
        <p:nvSpPr>
          <p:cNvPr id="171" name="Google Shape;171;p32"/>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32"/>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32"/>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OBJECT_WITH_CAPTION_TEXT">
    <p:spTree>
      <p:nvGrpSpPr>
        <p:cNvPr id="1" name="Shape 174"/>
        <p:cNvGrpSpPr/>
        <p:nvPr/>
      </p:nvGrpSpPr>
      <p:grpSpPr>
        <a:xfrm>
          <a:off x="0" y="0"/>
          <a:ext cx="0" cy="0"/>
          <a:chOff x="0" y="0"/>
          <a:chExt cx="0" cy="0"/>
        </a:xfrm>
      </p:grpSpPr>
      <p:sp>
        <p:nvSpPr>
          <p:cNvPr id="175" name="Google Shape;175;p33"/>
          <p:cNvSpPr txBox="1">
            <a:spLocks noGrp="1"/>
          </p:cNvSpPr>
          <p:nvPr>
            <p:ph type="title"/>
          </p:nvPr>
        </p:nvSpPr>
        <p:spPr>
          <a:xfrm>
            <a:off x="457200" y="204788"/>
            <a:ext cx="3008313" cy="871537"/>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33"/>
          <p:cNvSpPr txBox="1">
            <a:spLocks noGrp="1"/>
          </p:cNvSpPr>
          <p:nvPr>
            <p:ph type="body" idx="1"/>
          </p:nvPr>
        </p:nvSpPr>
        <p:spPr>
          <a:xfrm>
            <a:off x="3575050" y="204788"/>
            <a:ext cx="5111750" cy="4389835"/>
          </a:xfrm>
          <a:prstGeom prst="rect">
            <a:avLst/>
          </a:prstGeom>
          <a:noFill/>
          <a:ln>
            <a:noFill/>
          </a:ln>
        </p:spPr>
        <p:txBody>
          <a:bodyPr spcFirstLastPara="1" wrap="square" lIns="91425" tIns="45700" rIns="91425" bIns="45700" anchor="t" anchorCtr="0"/>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77" name="Google Shape;177;p33"/>
          <p:cNvSpPr txBox="1">
            <a:spLocks noGrp="1"/>
          </p:cNvSpPr>
          <p:nvPr>
            <p:ph type="body" idx="2"/>
          </p:nvPr>
        </p:nvSpPr>
        <p:spPr>
          <a:xfrm>
            <a:off x="457200" y="1076325"/>
            <a:ext cx="3008313" cy="3518297"/>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78" name="Google Shape;178;p3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3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3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1792288" y="3600450"/>
            <a:ext cx="5486400" cy="425053"/>
          </a:xfrm>
          <a:prstGeom prst="rect">
            <a:avLst/>
          </a:prstGeom>
          <a:noFill/>
          <a:ln>
            <a:noFill/>
          </a:ln>
        </p:spPr>
        <p:txBody>
          <a:bodyPr spcFirstLastPara="1" wrap="square" lIns="91425" tIns="45700" rIns="91425" bIns="45700" anchor="b" anchorCtr="0"/>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3" name="Google Shape;183;p34"/>
          <p:cNvSpPr>
            <a:spLocks noGrp="1"/>
          </p:cNvSpPr>
          <p:nvPr>
            <p:ph type="pic" idx="2"/>
          </p:nvPr>
        </p:nvSpPr>
        <p:spPr>
          <a:xfrm>
            <a:off x="1792288" y="459581"/>
            <a:ext cx="5486400" cy="3086100"/>
          </a:xfrm>
          <a:prstGeom prst="rect">
            <a:avLst/>
          </a:prstGeom>
          <a:noFill/>
          <a:ln>
            <a:noFill/>
          </a:ln>
        </p:spPr>
        <p:txBody>
          <a:bodyPr spcFirstLastPara="1" wrap="square" lIns="91425" tIns="45700" rIns="91425" bIns="45700" anchor="t" anchorCtr="0"/>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84" name="Google Shape;184;p34"/>
          <p:cNvSpPr txBox="1">
            <a:spLocks noGrp="1"/>
          </p:cNvSpPr>
          <p:nvPr>
            <p:ph type="body" idx="1"/>
          </p:nvPr>
        </p:nvSpPr>
        <p:spPr>
          <a:xfrm>
            <a:off x="1792288" y="4025503"/>
            <a:ext cx="5486400" cy="603646"/>
          </a:xfrm>
          <a:prstGeom prst="rect">
            <a:avLst/>
          </a:prstGeom>
          <a:noFill/>
          <a:ln>
            <a:noFill/>
          </a:ln>
        </p:spPr>
        <p:txBody>
          <a:bodyPr spcFirstLastPara="1" wrap="square" lIns="91425" tIns="45700" rIns="91425" bIns="45700" anchor="t" anchorCtr="0"/>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85" name="Google Shape;185;p3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6" name="Google Shape;186;p3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7" name="Google Shape;187;p3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 and Vertical Text" type="vertTx">
  <p:cSld name="VERTICAL_TEXT">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0" name="Google Shape;190;p35"/>
          <p:cNvSpPr txBox="1">
            <a:spLocks noGrp="1"/>
          </p:cNvSpPr>
          <p:nvPr>
            <p:ph type="body" idx="1"/>
          </p:nvPr>
        </p:nvSpPr>
        <p:spPr>
          <a:xfrm rot="5400000">
            <a:off x="2874764" y="-1217414"/>
            <a:ext cx="3394472" cy="82296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1" name="Google Shape;191;p3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3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3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94"/>
        <p:cNvGrpSpPr/>
        <p:nvPr/>
      </p:nvGrpSpPr>
      <p:grpSpPr>
        <a:xfrm>
          <a:off x="0" y="0"/>
          <a:ext cx="0" cy="0"/>
          <a:chOff x="0" y="0"/>
          <a:chExt cx="0" cy="0"/>
        </a:xfrm>
      </p:grpSpPr>
      <p:sp>
        <p:nvSpPr>
          <p:cNvPr id="195" name="Google Shape;195;p36"/>
          <p:cNvSpPr txBox="1">
            <a:spLocks noGrp="1"/>
          </p:cNvSpPr>
          <p:nvPr>
            <p:ph type="title"/>
          </p:nvPr>
        </p:nvSpPr>
        <p:spPr>
          <a:xfrm rot="5400000">
            <a:off x="5463778" y="1371600"/>
            <a:ext cx="4388644" cy="2057400"/>
          </a:xfrm>
          <a:prstGeom prst="rect">
            <a:avLst/>
          </a:prstGeom>
          <a:noFill/>
          <a:ln>
            <a:noFill/>
          </a:ln>
        </p:spPr>
        <p:txBody>
          <a:bodyPr spcFirstLastPara="1" wrap="square" lIns="91425" tIns="45700" rIns="91425" bIns="45700" anchor="ctr" anchorCtr="0"/>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6" name="Google Shape;196;p36"/>
          <p:cNvSpPr txBox="1">
            <a:spLocks noGrp="1"/>
          </p:cNvSpPr>
          <p:nvPr>
            <p:ph type="body" idx="1"/>
          </p:nvPr>
        </p:nvSpPr>
        <p:spPr>
          <a:xfrm rot="5400000">
            <a:off x="1272778" y="-609599"/>
            <a:ext cx="4388644" cy="6019800"/>
          </a:xfrm>
          <a:prstGeom prst="rect">
            <a:avLst/>
          </a:prstGeom>
          <a:noFill/>
          <a:ln>
            <a:noFill/>
          </a:ln>
        </p:spPr>
        <p:txBody>
          <a:bodyPr spcFirstLastPara="1" wrap="square" lIns="91425" tIns="45700" rIns="91425" bIns="45700" anchor="t" anchorCtr="0"/>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97" name="Google Shape;197;p36"/>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8" name="Google Shape;198;p36"/>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9" name="Google Shape;199;p36"/>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06"/>
        <p:cNvGrpSpPr/>
        <p:nvPr/>
      </p:nvGrpSpPr>
      <p:grpSpPr>
        <a:xfrm>
          <a:off x="0" y="0"/>
          <a:ext cx="0" cy="0"/>
          <a:chOff x="0" y="0"/>
          <a:chExt cx="0" cy="0"/>
        </a:xfrm>
      </p:grpSpPr>
      <p:sp>
        <p:nvSpPr>
          <p:cNvPr id="207" name="Google Shape;207;p3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lstStyle>
            <a:lvl1pPr lvl="0" algn="ctr">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08" name="Google Shape;208;p38"/>
          <p:cNvSpPr txBox="1">
            <a:spLocks noGrp="1"/>
          </p:cNvSpPr>
          <p:nvPr>
            <p:ph type="subTitle" idx="1"/>
          </p:nvPr>
        </p:nvSpPr>
        <p:spPr>
          <a:xfrm>
            <a:off x="1143000" y="2701528"/>
            <a:ext cx="6858000" cy="1241821"/>
          </a:xfrm>
          <a:prstGeom prst="rect">
            <a:avLst/>
          </a:prstGeom>
          <a:noFill/>
          <a:ln>
            <a:noFill/>
          </a:ln>
        </p:spPr>
        <p:txBody>
          <a:bodyPr spcFirstLastPara="1" wrap="square" lIns="68575" tIns="34275" rIns="68575" bIns="34275" anchor="t" anchorCtr="0"/>
          <a:lstStyle>
            <a:lvl1pPr lvl="0" algn="ctr">
              <a:lnSpc>
                <a:spcPct val="90000"/>
              </a:lnSpc>
              <a:spcBef>
                <a:spcPts val="800"/>
              </a:spcBef>
              <a:spcAft>
                <a:spcPts val="0"/>
              </a:spcAft>
              <a:buClr>
                <a:schemeClr val="dk1"/>
              </a:buClr>
              <a:buSzPts val="1800"/>
              <a:buNone/>
              <a:defRPr sz="1800"/>
            </a:lvl1pPr>
            <a:lvl2pPr lvl="1" algn="ctr">
              <a:lnSpc>
                <a:spcPct val="90000"/>
              </a:lnSpc>
              <a:spcBef>
                <a:spcPts val="400"/>
              </a:spcBef>
              <a:spcAft>
                <a:spcPts val="0"/>
              </a:spcAft>
              <a:buClr>
                <a:schemeClr val="dk1"/>
              </a:buClr>
              <a:buSzPts val="1500"/>
              <a:buNone/>
              <a:defRPr sz="1500"/>
            </a:lvl2pPr>
            <a:lvl3pPr lvl="2" algn="ctr">
              <a:lnSpc>
                <a:spcPct val="90000"/>
              </a:lnSpc>
              <a:spcBef>
                <a:spcPts val="400"/>
              </a:spcBef>
              <a:spcAft>
                <a:spcPts val="0"/>
              </a:spcAft>
              <a:buClr>
                <a:schemeClr val="dk1"/>
              </a:buClr>
              <a:buSzPts val="1400"/>
              <a:buNone/>
              <a:defRPr sz="1400"/>
            </a:lvl3pPr>
            <a:lvl4pPr lvl="3" algn="ctr">
              <a:lnSpc>
                <a:spcPct val="90000"/>
              </a:lnSpc>
              <a:spcBef>
                <a:spcPts val="400"/>
              </a:spcBef>
              <a:spcAft>
                <a:spcPts val="0"/>
              </a:spcAft>
              <a:buClr>
                <a:schemeClr val="dk1"/>
              </a:buClr>
              <a:buSzPts val="1200"/>
              <a:buNone/>
              <a:defRPr sz="1200"/>
            </a:lvl4pPr>
            <a:lvl5pPr lvl="4" algn="ctr">
              <a:lnSpc>
                <a:spcPct val="90000"/>
              </a:lnSpc>
              <a:spcBef>
                <a:spcPts val="400"/>
              </a:spcBef>
              <a:spcAft>
                <a:spcPts val="0"/>
              </a:spcAft>
              <a:buClr>
                <a:schemeClr val="dk1"/>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209" name="Google Shape;209;p3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0" name="Google Shape;210;p3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1" name="Google Shape;211;p3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2"/>
        <p:cNvGrpSpPr/>
        <p:nvPr/>
      </p:nvGrpSpPr>
      <p:grpSpPr>
        <a:xfrm>
          <a:off x="0" y="0"/>
          <a:ext cx="0" cy="0"/>
          <a:chOff x="0" y="0"/>
          <a:chExt cx="0" cy="0"/>
        </a:xfrm>
      </p:grpSpPr>
      <p:sp>
        <p:nvSpPr>
          <p:cNvPr id="213" name="Google Shape;213;p39"/>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14" name="Google Shape;214;p39"/>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15" name="Google Shape;215;p39"/>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6" name="Google Shape;216;p39"/>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17" name="Google Shape;217;p39"/>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8"/>
        <p:cNvGrpSpPr/>
        <p:nvPr/>
      </p:nvGrpSpPr>
      <p:grpSpPr>
        <a:xfrm>
          <a:off x="0" y="0"/>
          <a:ext cx="0" cy="0"/>
          <a:chOff x="0" y="0"/>
          <a:chExt cx="0" cy="0"/>
        </a:xfrm>
      </p:grpSpPr>
      <p:sp>
        <p:nvSpPr>
          <p:cNvPr id="219" name="Google Shape;219;p40"/>
          <p:cNvSpPr txBox="1">
            <a:spLocks noGrp="1"/>
          </p:cNvSpPr>
          <p:nvPr>
            <p:ph type="title"/>
          </p:nvPr>
        </p:nvSpPr>
        <p:spPr>
          <a:xfrm>
            <a:off x="623888" y="1282304"/>
            <a:ext cx="7886700" cy="2139553"/>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chemeClr val="dk1"/>
              </a:buClr>
              <a:buSzPts val="4500"/>
              <a:buFont typeface="Calibri"/>
              <a:buNone/>
              <a:defRPr sz="45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0" name="Google Shape;220;p40"/>
          <p:cNvSpPr txBox="1">
            <a:spLocks noGrp="1"/>
          </p:cNvSpPr>
          <p:nvPr>
            <p:ph type="body" idx="1"/>
          </p:nvPr>
        </p:nvSpPr>
        <p:spPr>
          <a:xfrm>
            <a:off x="623888" y="3442097"/>
            <a:ext cx="7886700" cy="1125140"/>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221" name="Google Shape;221;p40"/>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2" name="Google Shape;222;p40"/>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3" name="Google Shape;223;p40"/>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24"/>
        <p:cNvGrpSpPr/>
        <p:nvPr/>
      </p:nvGrpSpPr>
      <p:grpSpPr>
        <a:xfrm>
          <a:off x="0" y="0"/>
          <a:ext cx="0" cy="0"/>
          <a:chOff x="0" y="0"/>
          <a:chExt cx="0" cy="0"/>
        </a:xfrm>
      </p:grpSpPr>
      <p:sp>
        <p:nvSpPr>
          <p:cNvPr id="225" name="Google Shape;225;p41"/>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26" name="Google Shape;226;p41"/>
          <p:cNvSpPr txBox="1">
            <a:spLocks noGrp="1"/>
          </p:cNvSpPr>
          <p:nvPr>
            <p:ph type="body" idx="1"/>
          </p:nvPr>
        </p:nvSpPr>
        <p:spPr>
          <a:xfrm>
            <a:off x="628650" y="1369219"/>
            <a:ext cx="3886200" cy="3263504"/>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7" name="Google Shape;227;p41"/>
          <p:cNvSpPr txBox="1">
            <a:spLocks noGrp="1"/>
          </p:cNvSpPr>
          <p:nvPr>
            <p:ph type="body" idx="2"/>
          </p:nvPr>
        </p:nvSpPr>
        <p:spPr>
          <a:xfrm>
            <a:off x="4629150" y="1369219"/>
            <a:ext cx="3886200" cy="3263504"/>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28" name="Google Shape;228;p41"/>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29" name="Google Shape;229;p41"/>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0" name="Google Shape;230;p41"/>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231"/>
        <p:cNvGrpSpPr/>
        <p:nvPr/>
      </p:nvGrpSpPr>
      <p:grpSpPr>
        <a:xfrm>
          <a:off x="0" y="0"/>
          <a:ext cx="0" cy="0"/>
          <a:chOff x="0" y="0"/>
          <a:chExt cx="0" cy="0"/>
        </a:xfrm>
      </p:grpSpPr>
      <p:sp>
        <p:nvSpPr>
          <p:cNvPr id="232" name="Google Shape;232;p42"/>
          <p:cNvSpPr txBox="1">
            <a:spLocks noGrp="1"/>
          </p:cNvSpPr>
          <p:nvPr>
            <p:ph type="title"/>
          </p:nvPr>
        </p:nvSpPr>
        <p:spPr>
          <a:xfrm>
            <a:off x="629841" y="273844"/>
            <a:ext cx="7886700" cy="994172"/>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33" name="Google Shape;233;p42"/>
          <p:cNvSpPr txBox="1">
            <a:spLocks noGrp="1"/>
          </p:cNvSpPr>
          <p:nvPr>
            <p:ph type="body" idx="1"/>
          </p:nvPr>
        </p:nvSpPr>
        <p:spPr>
          <a:xfrm>
            <a:off x="629841" y="1260872"/>
            <a:ext cx="3868340" cy="617934"/>
          </a:xfrm>
          <a:prstGeom prst="rect">
            <a:avLst/>
          </a:prstGeom>
          <a:noFill/>
          <a:ln>
            <a:noFill/>
          </a:ln>
        </p:spPr>
        <p:txBody>
          <a:bodyPr spcFirstLastPara="1" wrap="square" lIns="68575" tIns="34275" rIns="68575" bIns="34275" anchor="b" anchorCtr="0"/>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34" name="Google Shape;234;p42"/>
          <p:cNvSpPr txBox="1">
            <a:spLocks noGrp="1"/>
          </p:cNvSpPr>
          <p:nvPr>
            <p:ph type="body" idx="2"/>
          </p:nvPr>
        </p:nvSpPr>
        <p:spPr>
          <a:xfrm>
            <a:off x="629841" y="1878806"/>
            <a:ext cx="3868340" cy="2763441"/>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5" name="Google Shape;235;p42"/>
          <p:cNvSpPr txBox="1">
            <a:spLocks noGrp="1"/>
          </p:cNvSpPr>
          <p:nvPr>
            <p:ph type="body" idx="3"/>
          </p:nvPr>
        </p:nvSpPr>
        <p:spPr>
          <a:xfrm>
            <a:off x="4629150" y="1260872"/>
            <a:ext cx="3887391" cy="617934"/>
          </a:xfrm>
          <a:prstGeom prst="rect">
            <a:avLst/>
          </a:prstGeom>
          <a:noFill/>
          <a:ln>
            <a:noFill/>
          </a:ln>
        </p:spPr>
        <p:txBody>
          <a:bodyPr spcFirstLastPara="1" wrap="square" lIns="68575" tIns="34275" rIns="68575" bIns="34275" anchor="b" anchorCtr="0"/>
          <a:lstStyle>
            <a:lvl1pPr marL="457200" lvl="0" indent="-228600" algn="l">
              <a:lnSpc>
                <a:spcPct val="90000"/>
              </a:lnSpc>
              <a:spcBef>
                <a:spcPts val="800"/>
              </a:spcBef>
              <a:spcAft>
                <a:spcPts val="0"/>
              </a:spcAft>
              <a:buClr>
                <a:schemeClr val="dk1"/>
              </a:buClr>
              <a:buSzPts val="1800"/>
              <a:buNone/>
              <a:defRPr sz="1800" b="1"/>
            </a:lvl1pPr>
            <a:lvl2pPr marL="914400" lvl="1" indent="-228600" algn="l">
              <a:lnSpc>
                <a:spcPct val="90000"/>
              </a:lnSpc>
              <a:spcBef>
                <a:spcPts val="400"/>
              </a:spcBef>
              <a:spcAft>
                <a:spcPts val="0"/>
              </a:spcAft>
              <a:buClr>
                <a:schemeClr val="dk1"/>
              </a:buClr>
              <a:buSzPts val="1500"/>
              <a:buNone/>
              <a:defRPr sz="1500" b="1"/>
            </a:lvl2pPr>
            <a:lvl3pPr marL="1371600" lvl="2" indent="-228600" algn="l">
              <a:lnSpc>
                <a:spcPct val="90000"/>
              </a:lnSpc>
              <a:spcBef>
                <a:spcPts val="400"/>
              </a:spcBef>
              <a:spcAft>
                <a:spcPts val="0"/>
              </a:spcAft>
              <a:buClr>
                <a:schemeClr val="dk1"/>
              </a:buClr>
              <a:buSzPts val="1400"/>
              <a:buNone/>
              <a:defRPr sz="1400" b="1"/>
            </a:lvl3pPr>
            <a:lvl4pPr marL="1828800" lvl="3" indent="-228600" algn="l">
              <a:lnSpc>
                <a:spcPct val="90000"/>
              </a:lnSpc>
              <a:spcBef>
                <a:spcPts val="400"/>
              </a:spcBef>
              <a:spcAft>
                <a:spcPts val="0"/>
              </a:spcAft>
              <a:buClr>
                <a:schemeClr val="dk1"/>
              </a:buClr>
              <a:buSzPts val="1200"/>
              <a:buNone/>
              <a:defRPr sz="1200" b="1"/>
            </a:lvl4pPr>
            <a:lvl5pPr marL="2286000" lvl="4" indent="-228600" algn="l">
              <a:lnSpc>
                <a:spcPct val="90000"/>
              </a:lnSpc>
              <a:spcBef>
                <a:spcPts val="400"/>
              </a:spcBef>
              <a:spcAft>
                <a:spcPts val="0"/>
              </a:spcAft>
              <a:buClr>
                <a:schemeClr val="dk1"/>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236" name="Google Shape;236;p42"/>
          <p:cNvSpPr txBox="1">
            <a:spLocks noGrp="1"/>
          </p:cNvSpPr>
          <p:nvPr>
            <p:ph type="body" idx="4"/>
          </p:nvPr>
        </p:nvSpPr>
        <p:spPr>
          <a:xfrm>
            <a:off x="4629150" y="1878806"/>
            <a:ext cx="3887391" cy="2763441"/>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37" name="Google Shape;237;p42"/>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8" name="Google Shape;238;p42"/>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39" name="Google Shape;239;p42"/>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0"/>
        <p:cNvGrpSpPr/>
        <p:nvPr/>
      </p:nvGrpSpPr>
      <p:grpSpPr>
        <a:xfrm>
          <a:off x="0" y="0"/>
          <a:ext cx="0" cy="0"/>
          <a:chOff x="0" y="0"/>
          <a:chExt cx="0" cy="0"/>
        </a:xfrm>
      </p:grpSpPr>
      <p:sp>
        <p:nvSpPr>
          <p:cNvPr id="241" name="Google Shape;241;p43"/>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42" name="Google Shape;242;p43"/>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3" name="Google Shape;243;p43"/>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4" name="Google Shape;244;p43"/>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
        <p:cNvGrpSpPr/>
        <p:nvPr/>
      </p:nvGrpSpPr>
      <p:grpSpPr>
        <a:xfrm>
          <a:off x="0" y="0"/>
          <a:ext cx="0" cy="0"/>
          <a:chOff x="0" y="0"/>
          <a:chExt cx="0" cy="0"/>
        </a:xfrm>
      </p:grpSpPr>
      <p:sp>
        <p:nvSpPr>
          <p:cNvPr id="246" name="Google Shape;246;p44"/>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7" name="Google Shape;247;p44"/>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48" name="Google Shape;248;p44"/>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49"/>
        <p:cNvGrpSpPr/>
        <p:nvPr/>
      </p:nvGrpSpPr>
      <p:grpSpPr>
        <a:xfrm>
          <a:off x="0" y="0"/>
          <a:ext cx="0" cy="0"/>
          <a:chOff x="0" y="0"/>
          <a:chExt cx="0" cy="0"/>
        </a:xfrm>
      </p:grpSpPr>
      <p:sp>
        <p:nvSpPr>
          <p:cNvPr id="250" name="Google Shape;250;p45"/>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1" name="Google Shape;251;p45"/>
          <p:cNvSpPr txBox="1">
            <a:spLocks noGrp="1"/>
          </p:cNvSpPr>
          <p:nvPr>
            <p:ph type="body" idx="1"/>
          </p:nvPr>
        </p:nvSpPr>
        <p:spPr>
          <a:xfrm>
            <a:off x="3887391" y="740569"/>
            <a:ext cx="4629150" cy="3655219"/>
          </a:xfrm>
          <a:prstGeom prst="rect">
            <a:avLst/>
          </a:prstGeom>
          <a:noFill/>
          <a:ln>
            <a:noFill/>
          </a:ln>
        </p:spPr>
        <p:txBody>
          <a:bodyPr spcFirstLastPara="1" wrap="square" lIns="68575" tIns="34275" rIns="68575" bIns="34275" anchor="t" anchorCtr="0"/>
          <a:lstStyle>
            <a:lvl1pPr marL="457200" lvl="0" indent="-381000" algn="l">
              <a:lnSpc>
                <a:spcPct val="90000"/>
              </a:lnSpc>
              <a:spcBef>
                <a:spcPts val="800"/>
              </a:spcBef>
              <a:spcAft>
                <a:spcPts val="0"/>
              </a:spcAft>
              <a:buClr>
                <a:schemeClr val="dk1"/>
              </a:buClr>
              <a:buSzPts val="2400"/>
              <a:buChar char="•"/>
              <a:defRPr sz="2400"/>
            </a:lvl1pPr>
            <a:lvl2pPr marL="914400" lvl="1" indent="-361950" algn="l">
              <a:lnSpc>
                <a:spcPct val="90000"/>
              </a:lnSpc>
              <a:spcBef>
                <a:spcPts val="400"/>
              </a:spcBef>
              <a:spcAft>
                <a:spcPts val="0"/>
              </a:spcAft>
              <a:buClr>
                <a:schemeClr val="dk1"/>
              </a:buClr>
              <a:buSzPts val="2100"/>
              <a:buChar char="•"/>
              <a:defRPr sz="2100"/>
            </a:lvl2pPr>
            <a:lvl3pPr marL="1371600" lvl="2" indent="-342900" algn="l">
              <a:lnSpc>
                <a:spcPct val="90000"/>
              </a:lnSpc>
              <a:spcBef>
                <a:spcPts val="400"/>
              </a:spcBef>
              <a:spcAft>
                <a:spcPts val="0"/>
              </a:spcAft>
              <a:buClr>
                <a:schemeClr val="dk1"/>
              </a:buClr>
              <a:buSzPts val="1800"/>
              <a:buChar char="•"/>
              <a:defRPr sz="1800"/>
            </a:lvl3pPr>
            <a:lvl4pPr marL="1828800" lvl="3" indent="-323850" algn="l">
              <a:lnSpc>
                <a:spcPct val="90000"/>
              </a:lnSpc>
              <a:spcBef>
                <a:spcPts val="400"/>
              </a:spcBef>
              <a:spcAft>
                <a:spcPts val="0"/>
              </a:spcAft>
              <a:buClr>
                <a:schemeClr val="dk1"/>
              </a:buClr>
              <a:buSzPts val="1500"/>
              <a:buChar char="•"/>
              <a:defRPr sz="1500"/>
            </a:lvl4pPr>
            <a:lvl5pPr marL="2286000" lvl="4" indent="-323850" algn="l">
              <a:lnSpc>
                <a:spcPct val="90000"/>
              </a:lnSpc>
              <a:spcBef>
                <a:spcPts val="400"/>
              </a:spcBef>
              <a:spcAft>
                <a:spcPts val="0"/>
              </a:spcAft>
              <a:buClr>
                <a:schemeClr val="dk1"/>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252" name="Google Shape;252;p45"/>
          <p:cNvSpPr txBox="1">
            <a:spLocks noGrp="1"/>
          </p:cNvSpPr>
          <p:nvPr>
            <p:ph type="body" idx="2"/>
          </p:nvPr>
        </p:nvSpPr>
        <p:spPr>
          <a:xfrm>
            <a:off x="629841" y="1543050"/>
            <a:ext cx="2949178" cy="2858691"/>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53" name="Google Shape;253;p45"/>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4" name="Google Shape;254;p45"/>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55" name="Google Shape;255;p45"/>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56"/>
        <p:cNvGrpSpPr/>
        <p:nvPr/>
      </p:nvGrpSpPr>
      <p:grpSpPr>
        <a:xfrm>
          <a:off x="0" y="0"/>
          <a:ext cx="0" cy="0"/>
          <a:chOff x="0" y="0"/>
          <a:chExt cx="0" cy="0"/>
        </a:xfrm>
      </p:grpSpPr>
      <p:sp>
        <p:nvSpPr>
          <p:cNvPr id="257" name="Google Shape;257;p46"/>
          <p:cNvSpPr txBox="1">
            <a:spLocks noGrp="1"/>
          </p:cNvSpPr>
          <p:nvPr>
            <p:ph type="title"/>
          </p:nvPr>
        </p:nvSpPr>
        <p:spPr>
          <a:xfrm>
            <a:off x="629841" y="342900"/>
            <a:ext cx="2949178" cy="1200150"/>
          </a:xfrm>
          <a:prstGeom prst="rect">
            <a:avLst/>
          </a:prstGeom>
          <a:noFill/>
          <a:ln>
            <a:noFill/>
          </a:ln>
        </p:spPr>
        <p:txBody>
          <a:bodyPr spcFirstLastPara="1" wrap="square" lIns="68575" tIns="34275" rIns="68575" bIns="34275" anchor="b" anchorCtr="0"/>
          <a:lstStyle>
            <a:lvl1pPr lvl="0" algn="l">
              <a:lnSpc>
                <a:spcPct val="90000"/>
              </a:lnSpc>
              <a:spcBef>
                <a:spcPts val="0"/>
              </a:spcBef>
              <a:spcAft>
                <a:spcPts val="0"/>
              </a:spcAft>
              <a:buClr>
                <a:schemeClr val="dk1"/>
              </a:buClr>
              <a:buSzPts val="2400"/>
              <a:buFont typeface="Calibri"/>
              <a:buNone/>
              <a:defRPr sz="2400"/>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58" name="Google Shape;258;p46"/>
          <p:cNvSpPr>
            <a:spLocks noGrp="1"/>
          </p:cNvSpPr>
          <p:nvPr>
            <p:ph type="pic" idx="2"/>
          </p:nvPr>
        </p:nvSpPr>
        <p:spPr>
          <a:xfrm>
            <a:off x="3887391" y="740569"/>
            <a:ext cx="4629150" cy="3655219"/>
          </a:xfrm>
          <a:prstGeom prst="rect">
            <a:avLst/>
          </a:prstGeom>
          <a:noFill/>
          <a:ln>
            <a:noFill/>
          </a:ln>
        </p:spPr>
        <p:txBody>
          <a:bodyPr spcFirstLastPara="1" wrap="square" lIns="68575" tIns="34275" rIns="68575" bIns="34275" anchor="t" anchorCtr="0"/>
          <a:lstStyle>
            <a:lvl1pPr marR="0" lvl="0" algn="l" rtl="0">
              <a:lnSpc>
                <a:spcPct val="90000"/>
              </a:lnSpc>
              <a:spcBef>
                <a:spcPts val="8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4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2pPr>
            <a:lvl3pPr marR="0" lvl="2" algn="l" rtl="0">
              <a:lnSpc>
                <a:spcPct val="90000"/>
              </a:lnSpc>
              <a:spcBef>
                <a:spcPts val="4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4pPr>
            <a:lvl5pPr marR="0" lvl="4"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9pPr>
          </a:lstStyle>
          <a:p>
            <a:endParaRPr/>
          </a:p>
        </p:txBody>
      </p:sp>
      <p:sp>
        <p:nvSpPr>
          <p:cNvPr id="259" name="Google Shape;259;p46"/>
          <p:cNvSpPr txBox="1">
            <a:spLocks noGrp="1"/>
          </p:cNvSpPr>
          <p:nvPr>
            <p:ph type="body" idx="1"/>
          </p:nvPr>
        </p:nvSpPr>
        <p:spPr>
          <a:xfrm>
            <a:off x="629841" y="1543050"/>
            <a:ext cx="2949178" cy="2858691"/>
          </a:xfrm>
          <a:prstGeom prst="rect">
            <a:avLst/>
          </a:prstGeom>
          <a:noFill/>
          <a:ln>
            <a:noFill/>
          </a:ln>
        </p:spPr>
        <p:txBody>
          <a:bodyPr spcFirstLastPara="1" wrap="square" lIns="68575" tIns="34275" rIns="68575" bIns="34275" anchor="t" anchorCtr="0"/>
          <a:lstStyle>
            <a:lvl1pPr marL="457200" lvl="0" indent="-228600" algn="l">
              <a:lnSpc>
                <a:spcPct val="90000"/>
              </a:lnSpc>
              <a:spcBef>
                <a:spcPts val="800"/>
              </a:spcBef>
              <a:spcAft>
                <a:spcPts val="0"/>
              </a:spcAft>
              <a:buClr>
                <a:schemeClr val="dk1"/>
              </a:buClr>
              <a:buSzPts val="1200"/>
              <a:buNone/>
              <a:defRPr sz="1200"/>
            </a:lvl1pPr>
            <a:lvl2pPr marL="914400" lvl="1" indent="-228600" algn="l">
              <a:lnSpc>
                <a:spcPct val="90000"/>
              </a:lnSpc>
              <a:spcBef>
                <a:spcPts val="400"/>
              </a:spcBef>
              <a:spcAft>
                <a:spcPts val="0"/>
              </a:spcAft>
              <a:buClr>
                <a:schemeClr val="dk1"/>
              </a:buClr>
              <a:buSzPts val="1100"/>
              <a:buNone/>
              <a:defRPr sz="1100"/>
            </a:lvl2pPr>
            <a:lvl3pPr marL="1371600" lvl="2" indent="-228600" algn="l">
              <a:lnSpc>
                <a:spcPct val="90000"/>
              </a:lnSpc>
              <a:spcBef>
                <a:spcPts val="400"/>
              </a:spcBef>
              <a:spcAft>
                <a:spcPts val="0"/>
              </a:spcAft>
              <a:buClr>
                <a:schemeClr val="dk1"/>
              </a:buClr>
              <a:buSzPts val="900"/>
              <a:buNone/>
              <a:defRPr sz="900"/>
            </a:lvl3pPr>
            <a:lvl4pPr marL="1828800" lvl="3" indent="-228600" algn="l">
              <a:lnSpc>
                <a:spcPct val="90000"/>
              </a:lnSpc>
              <a:spcBef>
                <a:spcPts val="400"/>
              </a:spcBef>
              <a:spcAft>
                <a:spcPts val="0"/>
              </a:spcAft>
              <a:buClr>
                <a:schemeClr val="dk1"/>
              </a:buClr>
              <a:buSzPts val="800"/>
              <a:buNone/>
              <a:defRPr sz="800"/>
            </a:lvl4pPr>
            <a:lvl5pPr marL="2286000" lvl="4" indent="-228600" algn="l">
              <a:lnSpc>
                <a:spcPct val="90000"/>
              </a:lnSpc>
              <a:spcBef>
                <a:spcPts val="400"/>
              </a:spcBef>
              <a:spcAft>
                <a:spcPts val="0"/>
              </a:spcAft>
              <a:buClr>
                <a:schemeClr val="dk1"/>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260" name="Google Shape;260;p46"/>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1" name="Google Shape;261;p46"/>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2" name="Google Shape;262;p46"/>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63"/>
        <p:cNvGrpSpPr/>
        <p:nvPr/>
      </p:nvGrpSpPr>
      <p:grpSpPr>
        <a:xfrm>
          <a:off x="0" y="0"/>
          <a:ext cx="0" cy="0"/>
          <a:chOff x="0" y="0"/>
          <a:chExt cx="0" cy="0"/>
        </a:xfrm>
      </p:grpSpPr>
      <p:sp>
        <p:nvSpPr>
          <p:cNvPr id="264" name="Google Shape;264;p4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65" name="Google Shape;265;p47"/>
          <p:cNvSpPr txBox="1">
            <a:spLocks noGrp="1"/>
          </p:cNvSpPr>
          <p:nvPr>
            <p:ph type="body" idx="1"/>
          </p:nvPr>
        </p:nvSpPr>
        <p:spPr>
          <a:xfrm rot="5400000">
            <a:off x="2940248" y="-942379"/>
            <a:ext cx="3263504" cy="7886700"/>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66" name="Google Shape;266;p4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7" name="Google Shape;267;p4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68" name="Google Shape;268;p4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69"/>
        <p:cNvGrpSpPr/>
        <p:nvPr/>
      </p:nvGrpSpPr>
      <p:grpSpPr>
        <a:xfrm>
          <a:off x="0" y="0"/>
          <a:ext cx="0" cy="0"/>
          <a:chOff x="0" y="0"/>
          <a:chExt cx="0" cy="0"/>
        </a:xfrm>
      </p:grpSpPr>
      <p:sp>
        <p:nvSpPr>
          <p:cNvPr id="270" name="Google Shape;270;p48"/>
          <p:cNvSpPr txBox="1">
            <a:spLocks noGrp="1"/>
          </p:cNvSpPr>
          <p:nvPr>
            <p:ph type="title"/>
          </p:nvPr>
        </p:nvSpPr>
        <p:spPr>
          <a:xfrm rot="5400000">
            <a:off x="5350073" y="1467446"/>
            <a:ext cx="4358879" cy="1971675"/>
          </a:xfrm>
          <a:prstGeom prst="rect">
            <a:avLst/>
          </a:prstGeom>
          <a:noFill/>
          <a:ln>
            <a:noFill/>
          </a:ln>
        </p:spPr>
        <p:txBody>
          <a:bodyPr spcFirstLastPara="1" wrap="square" lIns="68575" tIns="34275" rIns="68575" bIns="34275" anchor="ctr" anchorCtr="0"/>
          <a:lstStyle>
            <a:lvl1pPr lvl="0" algn="l">
              <a:lnSpc>
                <a:spcPct val="90000"/>
              </a:lnSpc>
              <a:spcBef>
                <a:spcPts val="0"/>
              </a:spcBef>
              <a:spcAft>
                <a:spcPts val="0"/>
              </a:spcAft>
              <a:buClr>
                <a:schemeClr val="dk1"/>
              </a:buClr>
              <a:buSzPts val="1400"/>
              <a:buNone/>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271" name="Google Shape;271;p48"/>
          <p:cNvSpPr txBox="1">
            <a:spLocks noGrp="1"/>
          </p:cNvSpPr>
          <p:nvPr>
            <p:ph type="body" idx="1"/>
          </p:nvPr>
        </p:nvSpPr>
        <p:spPr>
          <a:xfrm rot="5400000">
            <a:off x="1349573" y="-447079"/>
            <a:ext cx="4358879" cy="5800725"/>
          </a:xfrm>
          <a:prstGeom prst="rect">
            <a:avLst/>
          </a:prstGeom>
          <a:noFill/>
          <a:ln>
            <a:noFill/>
          </a:ln>
        </p:spPr>
        <p:txBody>
          <a:bodyPr spcFirstLastPara="1" wrap="square" lIns="68575" tIns="34275" rIns="68575" bIns="34275" anchor="t" anchorCtr="0"/>
          <a:lstStyle>
            <a:lvl1pPr marL="457200" lvl="0" indent="-317500" algn="l">
              <a:lnSpc>
                <a:spcPct val="90000"/>
              </a:lnSpc>
              <a:spcBef>
                <a:spcPts val="800"/>
              </a:spcBef>
              <a:spcAft>
                <a:spcPts val="0"/>
              </a:spcAft>
              <a:buClr>
                <a:schemeClr val="dk1"/>
              </a:buClr>
              <a:buSzPts val="1400"/>
              <a:buChar char="•"/>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272" name="Google Shape;272;p48"/>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lvl="0" algn="l">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3" name="Google Shape;273;p48"/>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lvl="0" algn="ctr">
              <a:spcBef>
                <a:spcPts val="0"/>
              </a:spcBef>
              <a:spcAft>
                <a:spcPts val="0"/>
              </a:spcAft>
              <a:buSzPts val="1100"/>
              <a:buNone/>
              <a:defRPr/>
            </a:lvl1pPr>
            <a:lvl2pPr lvl="1" algn="l">
              <a:spcBef>
                <a:spcPts val="0"/>
              </a:spcBef>
              <a:spcAft>
                <a:spcPts val="0"/>
              </a:spcAft>
              <a:buSzPts val="1100"/>
              <a:buNone/>
              <a:defRPr/>
            </a:lvl2pPr>
            <a:lvl3pPr lvl="2" algn="l">
              <a:spcBef>
                <a:spcPts val="0"/>
              </a:spcBef>
              <a:spcAft>
                <a:spcPts val="0"/>
              </a:spcAft>
              <a:buSzPts val="1100"/>
              <a:buNone/>
              <a:defRPr/>
            </a:lvl3pPr>
            <a:lvl4pPr lvl="3" algn="l">
              <a:spcBef>
                <a:spcPts val="0"/>
              </a:spcBef>
              <a:spcAft>
                <a:spcPts val="0"/>
              </a:spcAft>
              <a:buSzPts val="1100"/>
              <a:buNone/>
              <a:defRPr/>
            </a:lvl4pPr>
            <a:lvl5pPr lvl="4" algn="l">
              <a:spcBef>
                <a:spcPts val="0"/>
              </a:spcBef>
              <a:spcAft>
                <a:spcPts val="0"/>
              </a:spcAft>
              <a:buSzPts val="1100"/>
              <a:buNone/>
              <a:defRPr/>
            </a:lvl5pPr>
            <a:lvl6pPr lvl="5" algn="l">
              <a:spcBef>
                <a:spcPts val="0"/>
              </a:spcBef>
              <a:spcAft>
                <a:spcPts val="0"/>
              </a:spcAft>
              <a:buSzPts val="1100"/>
              <a:buNone/>
              <a:defRPr/>
            </a:lvl6pPr>
            <a:lvl7pPr lvl="6" algn="l">
              <a:spcBef>
                <a:spcPts val="0"/>
              </a:spcBef>
              <a:spcAft>
                <a:spcPts val="0"/>
              </a:spcAft>
              <a:buSzPts val="1100"/>
              <a:buNone/>
              <a:defRPr/>
            </a:lvl7pPr>
            <a:lvl8pPr lvl="7" algn="l">
              <a:spcBef>
                <a:spcPts val="0"/>
              </a:spcBef>
              <a:spcAft>
                <a:spcPts val="0"/>
              </a:spcAft>
              <a:buSzPts val="1100"/>
              <a:buNone/>
              <a:defRPr/>
            </a:lvl8pPr>
            <a:lvl9pPr lvl="8" algn="l">
              <a:spcBef>
                <a:spcPts val="0"/>
              </a:spcBef>
              <a:spcAft>
                <a:spcPts val="0"/>
              </a:spcAft>
              <a:buSzPts val="1100"/>
              <a:buNone/>
              <a:defRPr/>
            </a:lvl9pPr>
          </a:lstStyle>
          <a:p>
            <a:endParaRPr/>
          </a:p>
        </p:txBody>
      </p:sp>
      <p:sp>
        <p:nvSpPr>
          <p:cNvPr id="274" name="Google Shape;274;p48"/>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2" name="Google Shape;52;p13"/>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E6FFCD"/>
        </a:solidFill>
        <a:effectLst/>
      </p:bgPr>
    </p:bg>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a:off x="457200" y="205978"/>
            <a:ext cx="8229600" cy="857250"/>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7" name="Google Shape;127;p25"/>
          <p:cNvSpPr txBox="1">
            <a:spLocks noGrp="1"/>
          </p:cNvSpPr>
          <p:nvPr>
            <p:ph type="body" idx="1"/>
          </p:nvPr>
        </p:nvSpPr>
        <p:spPr>
          <a:xfrm>
            <a:off x="457200" y="1200150"/>
            <a:ext cx="8229600" cy="3394472"/>
          </a:xfrm>
          <a:prstGeom prst="rect">
            <a:avLst/>
          </a:prstGeom>
          <a:noFill/>
          <a:ln>
            <a:noFill/>
          </a:ln>
        </p:spPr>
        <p:txBody>
          <a:bodyPr spcFirstLastPara="1" wrap="square" lIns="91425" tIns="45700" rIns="91425" bIns="45700" anchor="t" anchorCtr="0"/>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8" name="Google Shape;128;p2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9" name="Google Shape;129;p2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0" name="Google Shape;130;p2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0"/>
        <p:cNvGrpSpPr/>
        <p:nvPr/>
      </p:nvGrpSpPr>
      <p:grpSpPr>
        <a:xfrm>
          <a:off x="0" y="0"/>
          <a:ext cx="0" cy="0"/>
          <a:chOff x="0" y="0"/>
          <a:chExt cx="0" cy="0"/>
        </a:xfrm>
      </p:grpSpPr>
      <p:sp>
        <p:nvSpPr>
          <p:cNvPr id="201" name="Google Shape;201;p37"/>
          <p:cNvSpPr txBox="1">
            <a:spLocks noGrp="1"/>
          </p:cNvSpPr>
          <p:nvPr>
            <p:ph type="title"/>
          </p:nvPr>
        </p:nvSpPr>
        <p:spPr>
          <a:xfrm>
            <a:off x="628650" y="273844"/>
            <a:ext cx="7886700" cy="994172"/>
          </a:xfrm>
          <a:prstGeom prst="rect">
            <a:avLst/>
          </a:prstGeom>
          <a:noFill/>
          <a:ln>
            <a:noFill/>
          </a:ln>
        </p:spPr>
        <p:txBody>
          <a:bodyPr spcFirstLastPara="1" wrap="square" lIns="68575" tIns="34275" rIns="68575" bIns="34275" anchor="ctr" anchorCtr="0"/>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202" name="Google Shape;202;p37"/>
          <p:cNvSpPr txBox="1">
            <a:spLocks noGrp="1"/>
          </p:cNvSpPr>
          <p:nvPr>
            <p:ph type="body" idx="1"/>
          </p:nvPr>
        </p:nvSpPr>
        <p:spPr>
          <a:xfrm>
            <a:off x="628650" y="1369219"/>
            <a:ext cx="7886700" cy="3263504"/>
          </a:xfrm>
          <a:prstGeom prst="rect">
            <a:avLst/>
          </a:prstGeom>
          <a:noFill/>
          <a:ln>
            <a:noFill/>
          </a:ln>
        </p:spPr>
        <p:txBody>
          <a:bodyPr spcFirstLastPara="1" wrap="square" lIns="68575" tIns="34275" rIns="68575" bIns="34275" anchor="t" anchorCtr="0"/>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203" name="Google Shape;203;p37"/>
          <p:cNvSpPr txBox="1">
            <a:spLocks noGrp="1"/>
          </p:cNvSpPr>
          <p:nvPr>
            <p:ph type="dt" idx="10"/>
          </p:nvPr>
        </p:nvSpPr>
        <p:spPr>
          <a:xfrm>
            <a:off x="628650" y="4767263"/>
            <a:ext cx="2057400" cy="273844"/>
          </a:xfrm>
          <a:prstGeom prst="rect">
            <a:avLst/>
          </a:prstGeom>
          <a:noFill/>
          <a:ln>
            <a:noFill/>
          </a:ln>
        </p:spPr>
        <p:txBody>
          <a:bodyPr spcFirstLastPara="1" wrap="square" lIns="68575" tIns="34275" rIns="68575" bIns="34275" anchor="ctr" anchorCtr="0"/>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4" name="Google Shape;204;p37"/>
          <p:cNvSpPr txBox="1">
            <a:spLocks noGrp="1"/>
          </p:cNvSpPr>
          <p:nvPr>
            <p:ph type="ftr" idx="11"/>
          </p:nvPr>
        </p:nvSpPr>
        <p:spPr>
          <a:xfrm>
            <a:off x="3028950" y="4767263"/>
            <a:ext cx="3086100" cy="273844"/>
          </a:xfrm>
          <a:prstGeom prst="rect">
            <a:avLst/>
          </a:prstGeom>
          <a:noFill/>
          <a:ln>
            <a:noFill/>
          </a:ln>
        </p:spPr>
        <p:txBody>
          <a:bodyPr spcFirstLastPara="1" wrap="square" lIns="68575" tIns="34275" rIns="68575" bIns="34275" anchor="ctr" anchorCtr="0"/>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205" name="Google Shape;205;p37"/>
          <p:cNvSpPr txBox="1">
            <a:spLocks noGrp="1"/>
          </p:cNvSpPr>
          <p:nvPr>
            <p:ph type="sldNum" idx="12"/>
          </p:nvPr>
        </p:nvSpPr>
        <p:spPr>
          <a:xfrm>
            <a:off x="6457950" y="4767263"/>
            <a:ext cx="2057400" cy="273844"/>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med">
    <p:fad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4.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3.xml"/></Relationships>
</file>

<file path=ppt/slides/_rels/slide10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2.xml"/><Relationship Id="rId1" Type="http://schemas.openxmlformats.org/officeDocument/2006/relationships/slideLayout" Target="../slideLayouts/slideLayout34.xml"/><Relationship Id="rId4" Type="http://schemas.openxmlformats.org/officeDocument/2006/relationships/image" Target="../media/image36.jpeg"/></Relationships>
</file>

<file path=ppt/slides/_rels/slide10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03.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10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04.xml"/><Relationship Id="rId1" Type="http://schemas.openxmlformats.org/officeDocument/2006/relationships/slideLayout" Target="../slideLayouts/slideLayout34.xml"/></Relationships>
</file>

<file path=ppt/slides/_rels/slide10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5.xml"/><Relationship Id="rId1" Type="http://schemas.openxmlformats.org/officeDocument/2006/relationships/slideLayout" Target="../slideLayouts/slideLayout34.xml"/><Relationship Id="rId4" Type="http://schemas.openxmlformats.org/officeDocument/2006/relationships/image" Target="../media/image36.jpeg"/></Relationships>
</file>

<file path=ppt/slides/_rels/slide10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06.xml"/><Relationship Id="rId1" Type="http://schemas.openxmlformats.org/officeDocument/2006/relationships/slideLayout" Target="../slideLayouts/slideLayout34.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34.xml"/></Relationships>
</file>

<file path=ppt/slides/_rels/slide10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8.xml"/><Relationship Id="rId1" Type="http://schemas.openxmlformats.org/officeDocument/2006/relationships/slideLayout" Target="../slideLayouts/slideLayout34.xml"/></Relationships>
</file>

<file path=ppt/slides/_rels/slide10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09.xml"/><Relationship Id="rId1" Type="http://schemas.openxmlformats.org/officeDocument/2006/relationships/slideLayout" Target="../slideLayouts/slideLayout3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0.xml"/><Relationship Id="rId1" Type="http://schemas.openxmlformats.org/officeDocument/2006/relationships/slideLayout" Target="../slideLayouts/slideLayout34.xml"/></Relationships>
</file>

<file path=ppt/slides/_rels/slide11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11.xml"/><Relationship Id="rId1" Type="http://schemas.openxmlformats.org/officeDocument/2006/relationships/slideLayout" Target="../slideLayouts/slideLayout3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3.xml"/><Relationship Id="rId1" Type="http://schemas.openxmlformats.org/officeDocument/2006/relationships/slideLayout" Target="../slideLayouts/slideLayout2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2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20.xml"/><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21.xml"/><Relationship Id="rId1" Type="http://schemas.openxmlformats.org/officeDocument/2006/relationships/slideLayout" Target="../slideLayouts/slideLayout34.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34.xml"/></Relationships>
</file>

<file path=ppt/slides/_rels/slide1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23.xml"/><Relationship Id="rId1" Type="http://schemas.openxmlformats.org/officeDocument/2006/relationships/slideLayout" Target="../slideLayouts/slideLayout34.xml"/><Relationship Id="rId4" Type="http://schemas.openxmlformats.org/officeDocument/2006/relationships/image" Target="../media/image68.jpeg"/></Relationships>
</file>

<file path=ppt/slides/_rels/slide12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24.xml"/><Relationship Id="rId1" Type="http://schemas.openxmlformats.org/officeDocument/2006/relationships/slideLayout" Target="../slideLayouts/slideLayout34.xml"/><Relationship Id="rId4" Type="http://schemas.openxmlformats.org/officeDocument/2006/relationships/image" Target="../media/image70.jpeg"/></Relationships>
</file>

<file path=ppt/slides/_rels/slide12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25.xml"/><Relationship Id="rId1" Type="http://schemas.openxmlformats.org/officeDocument/2006/relationships/slideLayout" Target="../slideLayouts/slideLayout34.xml"/><Relationship Id="rId4" Type="http://schemas.openxmlformats.org/officeDocument/2006/relationships/image" Target="../media/image72.jpeg"/></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34.xml"/></Relationships>
</file>

<file path=ppt/slides/_rels/slide12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27.xml"/><Relationship Id="rId1" Type="http://schemas.openxmlformats.org/officeDocument/2006/relationships/slideLayout" Target="../slideLayouts/slideLayout34.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1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28.xml"/><Relationship Id="rId1" Type="http://schemas.openxmlformats.org/officeDocument/2006/relationships/slideLayout" Target="../slideLayouts/slideLayout34.xml"/><Relationship Id="rId4" Type="http://schemas.openxmlformats.org/officeDocument/2006/relationships/image" Target="../media/image78.jpeg"/></Relationships>
</file>

<file path=ppt/slides/_rels/slide12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29.xml"/><Relationship Id="rId1" Type="http://schemas.openxmlformats.org/officeDocument/2006/relationships/slideLayout" Target="../slideLayouts/slideLayout34.xml"/><Relationship Id="rId4" Type="http://schemas.openxmlformats.org/officeDocument/2006/relationships/image" Target="../media/image80.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3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30.xml"/><Relationship Id="rId1" Type="http://schemas.openxmlformats.org/officeDocument/2006/relationships/slideLayout" Target="../slideLayouts/slideLayout34.xml"/><Relationship Id="rId5" Type="http://schemas.openxmlformats.org/officeDocument/2006/relationships/image" Target="../media/image83.jpeg"/><Relationship Id="rId4" Type="http://schemas.openxmlformats.org/officeDocument/2006/relationships/image" Target="../media/image82.jpeg"/></Relationships>
</file>

<file path=ppt/slides/_rels/slide13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31.xml"/><Relationship Id="rId1" Type="http://schemas.openxmlformats.org/officeDocument/2006/relationships/slideLayout" Target="../slideLayouts/slideLayout34.xml"/><Relationship Id="rId5" Type="http://schemas.openxmlformats.org/officeDocument/2006/relationships/image" Target="../media/image86.jpeg"/><Relationship Id="rId4" Type="http://schemas.openxmlformats.org/officeDocument/2006/relationships/image" Target="../media/image85.jpeg"/></Relationships>
</file>

<file path=ppt/slides/_rels/slide13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32.xml"/><Relationship Id="rId1" Type="http://schemas.openxmlformats.org/officeDocument/2006/relationships/slideLayout" Target="../slideLayouts/slideLayout34.xml"/><Relationship Id="rId4" Type="http://schemas.openxmlformats.org/officeDocument/2006/relationships/image" Target="../media/image88.jpeg"/></Relationships>
</file>

<file path=ppt/slides/_rels/slide13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33.xml"/><Relationship Id="rId1" Type="http://schemas.openxmlformats.org/officeDocument/2006/relationships/slideLayout" Target="../slideLayouts/slideLayout34.xml"/><Relationship Id="rId5" Type="http://schemas.openxmlformats.org/officeDocument/2006/relationships/image" Target="../media/image91.jpeg"/><Relationship Id="rId4" Type="http://schemas.openxmlformats.org/officeDocument/2006/relationships/image" Target="../media/image90.jpe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7.xml"/><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8.xml"/><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1.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0.xml"/><Relationship Id="rId1" Type="http://schemas.openxmlformats.org/officeDocument/2006/relationships/slideLayout" Target="../slideLayouts/slideLayout34.xml"/><Relationship Id="rId4" Type="http://schemas.openxmlformats.org/officeDocument/2006/relationships/image" Target="../media/image24.jpeg"/></Relationships>
</file>

<file path=ppt/slides/_rels/slide5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51.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5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5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5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5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7.xml"/><Relationship Id="rId1" Type="http://schemas.openxmlformats.org/officeDocument/2006/relationships/slideLayout" Target="../slideLayouts/slideLayout34.xml"/></Relationships>
</file>

<file path=ppt/slides/_rels/slide5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8.xml"/><Relationship Id="rId1" Type="http://schemas.openxmlformats.org/officeDocument/2006/relationships/slideLayout" Target="../slideLayouts/slideLayout34.xml"/></Relationships>
</file>

<file path=ppt/slides/_rels/slide5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59.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34.xml"/></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0.xml"/><Relationship Id="rId1" Type="http://schemas.openxmlformats.org/officeDocument/2006/relationships/slideLayout" Target="../slideLayouts/slideLayout34.xml"/></Relationships>
</file>

<file path=ppt/slides/_rels/slide6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1.xml"/><Relationship Id="rId1" Type="http://schemas.openxmlformats.org/officeDocument/2006/relationships/slideLayout" Target="../slideLayouts/slideLayout34.xml"/></Relationships>
</file>

<file path=ppt/slides/_rels/slide6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2.xml"/><Relationship Id="rId1" Type="http://schemas.openxmlformats.org/officeDocument/2006/relationships/slideLayout" Target="../slideLayouts/slideLayout34.xml"/></Relationships>
</file>

<file path=ppt/slides/_rels/slide63.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65.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6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6.xml"/><Relationship Id="rId1" Type="http://schemas.openxmlformats.org/officeDocument/2006/relationships/slideLayout" Target="../slideLayouts/slideLayout34.xml"/><Relationship Id="rId4" Type="http://schemas.openxmlformats.org/officeDocument/2006/relationships/image" Target="../media/image36.jpeg"/></Relationships>
</file>

<file path=ppt/slides/_rels/slide6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7.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4.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0.xml"/><Relationship Id="rId1" Type="http://schemas.openxmlformats.org/officeDocument/2006/relationships/slideLayout" Target="../slideLayouts/slideLayout34.xml"/><Relationship Id="rId4" Type="http://schemas.openxmlformats.org/officeDocument/2006/relationships/image" Target="../media/image36.jpeg"/></Relationships>
</file>

<file path=ppt/slides/_rels/slide7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1.xml"/><Relationship Id="rId1" Type="http://schemas.openxmlformats.org/officeDocument/2006/relationships/slideLayout" Target="../slideLayouts/slideLayout34.xml"/><Relationship Id="rId4" Type="http://schemas.openxmlformats.org/officeDocument/2006/relationships/image" Target="../media/image38.jpeg"/></Relationships>
</file>

<file path=ppt/slides/_rels/slide7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2.xml"/><Relationship Id="rId1" Type="http://schemas.openxmlformats.org/officeDocument/2006/relationships/slideLayout" Target="../slideLayouts/slideLayout34.xml"/><Relationship Id="rId4" Type="http://schemas.openxmlformats.org/officeDocument/2006/relationships/image" Target="../media/image39.jpeg"/></Relationships>
</file>

<file path=ppt/slides/_rels/slide7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3.xml"/><Relationship Id="rId1" Type="http://schemas.openxmlformats.org/officeDocument/2006/relationships/slideLayout" Target="../slideLayouts/slideLayout34.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5.xml"/><Relationship Id="rId1" Type="http://schemas.openxmlformats.org/officeDocument/2006/relationships/slideLayout" Target="../slideLayouts/slideLayout34.xml"/><Relationship Id="rId4" Type="http://schemas.openxmlformats.org/officeDocument/2006/relationships/image" Target="../media/image36.jpeg"/></Relationships>
</file>

<file path=ppt/slides/_rels/slide7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6.xml"/><Relationship Id="rId1" Type="http://schemas.openxmlformats.org/officeDocument/2006/relationships/slideLayout" Target="../slideLayouts/slideLayout34.xml"/><Relationship Id="rId4" Type="http://schemas.openxmlformats.org/officeDocument/2006/relationships/image" Target="../media/image23.png"/></Relationships>
</file>

<file path=ppt/slides/_rels/slide7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7.xml"/><Relationship Id="rId1" Type="http://schemas.openxmlformats.org/officeDocument/2006/relationships/slideLayout" Target="../slideLayouts/slideLayout34.xml"/><Relationship Id="rId4" Type="http://schemas.openxmlformats.org/officeDocument/2006/relationships/image" Target="../media/image42.jpe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1.xml"/><Relationship Id="rId1" Type="http://schemas.openxmlformats.org/officeDocument/2006/relationships/slideLayout" Target="../slideLayouts/slideLayout34.xml"/><Relationship Id="rId4" Type="http://schemas.openxmlformats.org/officeDocument/2006/relationships/image" Target="../media/image36.jpeg"/></Relationships>
</file>

<file path=ppt/slides/_rels/slide8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2.xml"/><Relationship Id="rId1" Type="http://schemas.openxmlformats.org/officeDocument/2006/relationships/slideLayout" Target="../slideLayouts/slideLayout34.xml"/><Relationship Id="rId4" Type="http://schemas.openxmlformats.org/officeDocument/2006/relationships/image" Target="../media/image43.jpeg"/></Relationships>
</file>

<file path=ppt/slides/_rels/slide8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83.xml"/><Relationship Id="rId1" Type="http://schemas.openxmlformats.org/officeDocument/2006/relationships/slideLayout" Target="../slideLayouts/slideLayout34.xml"/></Relationships>
</file>

<file path=ppt/slides/_rels/slide8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4.xml"/><Relationship Id="rId1" Type="http://schemas.openxmlformats.org/officeDocument/2006/relationships/slideLayout" Target="../slideLayouts/slideLayout34.xml"/></Relationships>
</file>

<file path=ppt/slides/_rels/slide8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85.xml"/><Relationship Id="rId1" Type="http://schemas.openxmlformats.org/officeDocument/2006/relationships/slideLayout" Target="../slideLayouts/slideLayout34.xml"/></Relationships>
</file>

<file path=ppt/slides/_rels/slide8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6.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34.xml"/></Relationships>
</file>

<file path=ppt/slides/_rels/slide8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88.xml"/><Relationship Id="rId1" Type="http://schemas.openxmlformats.org/officeDocument/2006/relationships/slideLayout" Target="../slideLayouts/slideLayout34.xml"/></Relationships>
</file>

<file path=ppt/slides/_rels/slide8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9.xml"/><Relationship Id="rId1" Type="http://schemas.openxmlformats.org/officeDocument/2006/relationships/slideLayout" Target="../slideLayouts/slideLayout3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4.xml"/></Relationships>
</file>

<file path=ppt/slides/_rels/slide91.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1.xml"/><Relationship Id="rId1" Type="http://schemas.openxmlformats.org/officeDocument/2006/relationships/slideLayout" Target="../slideLayouts/slideLayout34.xml"/><Relationship Id="rId4" Type="http://schemas.openxmlformats.org/officeDocument/2006/relationships/image" Target="../media/image51.jpeg"/></Relationships>
</file>

<file path=ppt/slides/_rels/slide9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92.xml"/><Relationship Id="rId1" Type="http://schemas.openxmlformats.org/officeDocument/2006/relationships/slideLayout" Target="../slideLayouts/slideLayout34.xml"/></Relationships>
</file>

<file path=ppt/slides/_rels/slide9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93.xml"/><Relationship Id="rId1" Type="http://schemas.openxmlformats.org/officeDocument/2006/relationships/slideLayout" Target="../slideLayouts/slideLayout34.xml"/></Relationships>
</file>

<file path=ppt/slides/_rels/slide9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4.xml"/><Relationship Id="rId1" Type="http://schemas.openxmlformats.org/officeDocument/2006/relationships/slideLayout" Target="../slideLayouts/slideLayout34.xml"/></Relationships>
</file>

<file path=ppt/slides/_rels/slide9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5.xml"/><Relationship Id="rId1" Type="http://schemas.openxmlformats.org/officeDocument/2006/relationships/slideLayout" Target="../slideLayouts/slideLayout34.xml"/></Relationships>
</file>

<file path=ppt/slides/_rels/slide9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96.xml"/><Relationship Id="rId1" Type="http://schemas.openxmlformats.org/officeDocument/2006/relationships/slideLayout" Target="../slideLayouts/slideLayout34.xml"/></Relationships>
</file>

<file path=ppt/slides/_rels/slide9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7.xml"/><Relationship Id="rId1" Type="http://schemas.openxmlformats.org/officeDocument/2006/relationships/slideLayout" Target="../slideLayouts/slideLayout34.xml"/></Relationships>
</file>

<file path=ppt/slides/_rels/slide9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98.xml"/><Relationship Id="rId1" Type="http://schemas.openxmlformats.org/officeDocument/2006/relationships/slideLayout" Target="../slideLayouts/slideLayout34.xml"/></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9.xml"/><Relationship Id="rId1" Type="http://schemas.openxmlformats.org/officeDocument/2006/relationships/slideLayout" Target="../slideLayouts/slideLayout3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78"/>
        <p:cNvGrpSpPr/>
        <p:nvPr/>
      </p:nvGrpSpPr>
      <p:grpSpPr>
        <a:xfrm>
          <a:off x="0" y="0"/>
          <a:ext cx="0" cy="0"/>
          <a:chOff x="0" y="0"/>
          <a:chExt cx="0" cy="0"/>
        </a:xfrm>
      </p:grpSpPr>
      <p:sp>
        <p:nvSpPr>
          <p:cNvPr id="279" name="Google Shape;279;p49"/>
          <p:cNvSpPr txBox="1">
            <a:spLocks noGrp="1"/>
          </p:cNvSpPr>
          <p:nvPr>
            <p:ph type="ctrTitle"/>
          </p:nvPr>
        </p:nvSpPr>
        <p:spPr>
          <a:xfrm>
            <a:off x="0" y="2425000"/>
            <a:ext cx="9144000" cy="137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a:t>AMC Cold River Camp</a:t>
            </a:r>
            <a:br>
              <a:rPr lang="en" sz="3600" b="1"/>
            </a:br>
            <a:r>
              <a:rPr lang="en" sz="3600" b="1"/>
              <a:t>Lodge Project Update</a:t>
            </a:r>
            <a:endParaRPr sz="3600" b="1"/>
          </a:p>
        </p:txBody>
      </p:sp>
      <p:sp>
        <p:nvSpPr>
          <p:cNvPr id="280" name="Google Shape;280;p49"/>
          <p:cNvSpPr txBox="1">
            <a:spLocks noGrp="1"/>
          </p:cNvSpPr>
          <p:nvPr>
            <p:ph type="subTitle" idx="1"/>
          </p:nvPr>
        </p:nvSpPr>
        <p:spPr>
          <a:xfrm>
            <a:off x="0" y="3644200"/>
            <a:ext cx="9144000" cy="6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a:t>Summer 2019</a:t>
            </a:r>
            <a:endParaRPr sz="3000"/>
          </a:p>
        </p:txBody>
      </p:sp>
      <p:pic>
        <p:nvPicPr>
          <p:cNvPr id="281" name="Google Shape;281;p4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45550"/>
            <a:ext cx="9143999" cy="2470550"/>
          </a:xfrm>
          <a:prstGeom prst="rect">
            <a:avLst/>
          </a:prstGeom>
          <a:noFill/>
          <a:ln>
            <a:noFill/>
          </a:ln>
        </p:spPr>
      </p:pic>
      <p:sp>
        <p:nvSpPr>
          <p:cNvPr id="282" name="Google Shape;282;p49"/>
          <p:cNvSpPr/>
          <p:nvPr/>
        </p:nvSpPr>
        <p:spPr>
          <a:xfrm>
            <a:off x="-17800" y="4412025"/>
            <a:ext cx="9161700" cy="7317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49"/>
          <p:cNvSpPr txBox="1"/>
          <p:nvPr/>
        </p:nvSpPr>
        <p:spPr>
          <a:xfrm>
            <a:off x="359425" y="4816425"/>
            <a:ext cx="2789100" cy="258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2CC"/>
                </a:solidFill>
              </a:rPr>
              <a:t>version 1.0  2019-06-22</a:t>
            </a:r>
            <a:endParaRPr sz="1200">
              <a:solidFill>
                <a:srgbClr val="FFF2CC"/>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341"/>
        <p:cNvGrpSpPr/>
        <p:nvPr/>
      </p:nvGrpSpPr>
      <p:grpSpPr>
        <a:xfrm>
          <a:off x="0" y="0"/>
          <a:ext cx="0" cy="0"/>
          <a:chOff x="0" y="0"/>
          <a:chExt cx="0" cy="0"/>
        </a:xfrm>
      </p:grpSpPr>
      <p:sp>
        <p:nvSpPr>
          <p:cNvPr id="342" name="Google Shape;342;p58"/>
          <p:cNvSpPr txBox="1">
            <a:spLocks noGrp="1"/>
          </p:cNvSpPr>
          <p:nvPr>
            <p:ph type="ctrTitle"/>
          </p:nvPr>
        </p:nvSpPr>
        <p:spPr>
          <a:xfrm>
            <a:off x="311708" y="13260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AMC CRC Lodge Project</a:t>
            </a:r>
            <a:br>
              <a:rPr lang="en"/>
            </a:br>
            <a:r>
              <a:rPr lang="en" b="1"/>
              <a:t>Why?</a:t>
            </a:r>
            <a:endParaRPr b="1"/>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123"/>
        <p:cNvGrpSpPr/>
        <p:nvPr/>
      </p:nvGrpSpPr>
      <p:grpSpPr>
        <a:xfrm>
          <a:off x="0" y="0"/>
          <a:ext cx="0" cy="0"/>
          <a:chOff x="0" y="0"/>
          <a:chExt cx="0" cy="0"/>
        </a:xfrm>
      </p:grpSpPr>
      <p:sp>
        <p:nvSpPr>
          <p:cNvPr id="1124" name="Google Shape;1124;p148"/>
          <p:cNvSpPr txBox="1"/>
          <p:nvPr/>
        </p:nvSpPr>
        <p:spPr>
          <a:xfrm>
            <a:off x="935150" y="1218675"/>
            <a:ext cx="8069700" cy="623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main lodge </a:t>
            </a:r>
            <a:r>
              <a:rPr lang="en" sz="4100" b="1" i="0" u="none" strike="noStrike" cap="none">
                <a:solidFill>
                  <a:srgbClr val="82B50F"/>
                </a:solidFill>
                <a:latin typeface="Open Sans"/>
                <a:ea typeface="Open Sans"/>
                <a:cs typeface="Open Sans"/>
                <a:sym typeface="Open Sans"/>
              </a:rPr>
              <a:t>layout </a:t>
            </a:r>
            <a:endParaRPr sz="1100" b="1"/>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128"/>
        <p:cNvGrpSpPr/>
        <p:nvPr/>
      </p:nvGrpSpPr>
      <p:grpSpPr>
        <a:xfrm>
          <a:off x="0" y="0"/>
          <a:ext cx="0" cy="0"/>
          <a:chOff x="0" y="0"/>
          <a:chExt cx="0" cy="0"/>
        </a:xfrm>
      </p:grpSpPr>
      <p:sp>
        <p:nvSpPr>
          <p:cNvPr id="1129" name="Google Shape;1129;p149"/>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Summary of PWWG East Design Advantages </a:t>
            </a:r>
            <a:endParaRPr/>
          </a:p>
        </p:txBody>
      </p:sp>
      <p:graphicFrame>
        <p:nvGraphicFramePr>
          <p:cNvPr id="1130" name="Google Shape;1130;p149"/>
          <p:cNvGraphicFramePr/>
          <p:nvPr/>
        </p:nvGraphicFramePr>
        <p:xfrm>
          <a:off x="365875" y="761475"/>
          <a:ext cx="8520600" cy="2676156"/>
        </p:xfrm>
        <a:graphic>
          <a:graphicData uri="http://schemas.openxmlformats.org/drawingml/2006/table">
            <a:tbl>
              <a:tblPr>
                <a:noFill/>
                <a:tableStyleId>{5B5928E9-F772-44D9-A7FD-B1D582639974}</a:tableStyleId>
              </a:tblPr>
              <a:tblGrid>
                <a:gridCol w="3310200">
                  <a:extLst>
                    <a:ext uri="{9D8B030D-6E8A-4147-A177-3AD203B41FA5}">
                      <a16:colId xmlns:a16="http://schemas.microsoft.com/office/drawing/2014/main" val="20000"/>
                    </a:ext>
                  </a:extLst>
                </a:gridCol>
                <a:gridCol w="5210400">
                  <a:extLst>
                    <a:ext uri="{9D8B030D-6E8A-4147-A177-3AD203B41FA5}">
                      <a16:colId xmlns:a16="http://schemas.microsoft.com/office/drawing/2014/main" val="20001"/>
                    </a:ext>
                  </a:extLst>
                </a:gridCol>
              </a:tblGrid>
              <a:tr h="318875">
                <a:tc gridSpan="2">
                  <a:txBody>
                    <a:bodyPr/>
                    <a:lstStyle/>
                    <a:p>
                      <a:pPr marL="0" lvl="0" indent="0" algn="ctr" rtl="0">
                        <a:lnSpc>
                          <a:spcPct val="110000"/>
                        </a:lnSpc>
                        <a:spcBef>
                          <a:spcPts val="0"/>
                        </a:spcBef>
                        <a:spcAft>
                          <a:spcPts val="0"/>
                        </a:spcAft>
                        <a:buNone/>
                      </a:pPr>
                      <a:r>
                        <a:rPr lang="en" sz="2400" b="1">
                          <a:solidFill>
                            <a:schemeClr val="dk2"/>
                          </a:solidFill>
                        </a:rPr>
                        <a:t>Social Area/Lunch Packing</a:t>
                      </a:r>
                      <a:endParaRPr sz="2400"/>
                    </a:p>
                  </a:txBody>
                  <a:tcPr marL="91425" marR="91425" marT="91425" marB="91425">
                    <a:solidFill>
                      <a:srgbClr val="EAD1DC"/>
                    </a:solidFill>
                  </a:tcPr>
                </a:tc>
                <a:tc hMerge="1">
                  <a:txBody>
                    <a:bodyPr/>
                    <a:lstStyle/>
                    <a:p>
                      <a:endParaRPr lang="en-US"/>
                    </a:p>
                  </a:txBody>
                  <a:tcPr/>
                </a:tc>
                <a:extLst>
                  <a:ext uri="{0D108BD9-81ED-4DB2-BD59-A6C34878D82A}">
                    <a16:rowId xmlns:a16="http://schemas.microsoft.com/office/drawing/2014/main" val="10000"/>
                  </a:ext>
                </a:extLst>
              </a:tr>
              <a:tr h="581150">
                <a:tc>
                  <a:txBody>
                    <a:bodyPr/>
                    <a:lstStyle/>
                    <a:p>
                      <a:pPr marL="0" lvl="0" indent="0" algn="l" rtl="0">
                        <a:lnSpc>
                          <a:spcPct val="110000"/>
                        </a:lnSpc>
                        <a:spcBef>
                          <a:spcPts val="0"/>
                        </a:spcBef>
                        <a:spcAft>
                          <a:spcPts val="1000"/>
                        </a:spcAft>
                        <a:buNone/>
                      </a:pPr>
                      <a:r>
                        <a:rPr lang="en" sz="1600" b="1">
                          <a:solidFill>
                            <a:schemeClr val="dk2"/>
                          </a:solidFill>
                        </a:rPr>
                        <a:t>Relocates trail lunch packing</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1000"/>
                        </a:spcAft>
                        <a:buNone/>
                      </a:pPr>
                      <a:r>
                        <a:rPr lang="en" sz="1600">
                          <a:solidFill>
                            <a:schemeClr val="dk2"/>
                          </a:solidFill>
                        </a:rPr>
                        <a:t>Relocates portable lunch packing functions and guest cubbies to the east area of the fireplace with direct adjacency to dining room and servers.</a:t>
                      </a:r>
                      <a:endParaRPr sz="1600">
                        <a:solidFill>
                          <a:schemeClr val="dk2"/>
                        </a:solidFill>
                      </a:endParaRPr>
                    </a:p>
                  </a:txBody>
                  <a:tcPr marL="91425" marR="91425" marT="91425" marB="45700"/>
                </a:tc>
                <a:extLst>
                  <a:ext uri="{0D108BD9-81ED-4DB2-BD59-A6C34878D82A}">
                    <a16:rowId xmlns:a16="http://schemas.microsoft.com/office/drawing/2014/main" val="10001"/>
                  </a:ext>
                </a:extLst>
              </a:tr>
              <a:tr h="475600">
                <a:tc>
                  <a:txBody>
                    <a:bodyPr/>
                    <a:lstStyle/>
                    <a:p>
                      <a:pPr marL="0" lvl="0" indent="0" algn="l" rtl="0">
                        <a:lnSpc>
                          <a:spcPct val="110000"/>
                        </a:lnSpc>
                        <a:spcBef>
                          <a:spcPts val="0"/>
                        </a:spcBef>
                        <a:spcAft>
                          <a:spcPts val="1000"/>
                        </a:spcAft>
                        <a:buNone/>
                      </a:pPr>
                      <a:r>
                        <a:rPr lang="en" sz="1600" b="1">
                          <a:solidFill>
                            <a:schemeClr val="dk2"/>
                          </a:solidFill>
                        </a:rPr>
                        <a:t>Expands social area</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1000"/>
                        </a:spcAft>
                        <a:buNone/>
                      </a:pPr>
                      <a:r>
                        <a:rPr lang="en" sz="1600">
                          <a:solidFill>
                            <a:schemeClr val="dk2"/>
                          </a:solidFill>
                        </a:rPr>
                        <a:t>Increases ability for informal seating at west end of Lodge and a new social area east of the fireplace.</a:t>
                      </a:r>
                      <a:endParaRPr sz="1600"/>
                    </a:p>
                  </a:txBody>
                  <a:tcPr marL="91425" marR="91425" marT="91425" marB="45700"/>
                </a:tc>
                <a:extLst>
                  <a:ext uri="{0D108BD9-81ED-4DB2-BD59-A6C34878D82A}">
                    <a16:rowId xmlns:a16="http://schemas.microsoft.com/office/drawing/2014/main" val="10002"/>
                  </a:ext>
                </a:extLst>
              </a:tr>
              <a:tr h="475600">
                <a:tc>
                  <a:txBody>
                    <a:bodyPr/>
                    <a:lstStyle/>
                    <a:p>
                      <a:pPr marL="0" lvl="0" indent="0" algn="l" rtl="0">
                        <a:lnSpc>
                          <a:spcPct val="110000"/>
                        </a:lnSpc>
                        <a:spcBef>
                          <a:spcPts val="0"/>
                        </a:spcBef>
                        <a:spcAft>
                          <a:spcPts val="1000"/>
                        </a:spcAft>
                        <a:buClr>
                          <a:schemeClr val="dk1"/>
                        </a:buClr>
                        <a:buSzPts val="1100"/>
                        <a:buFont typeface="Arial"/>
                        <a:buNone/>
                      </a:pPr>
                      <a:r>
                        <a:rPr lang="en" sz="1600" b="1">
                          <a:solidFill>
                            <a:schemeClr val="dk2"/>
                          </a:solidFill>
                        </a:rPr>
                        <a:t>Increases guest social places</a:t>
                      </a:r>
                      <a:endParaRPr sz="1600" b="1">
                        <a:solidFill>
                          <a:schemeClr val="dk2"/>
                        </a:solidFill>
                      </a:endParaRPr>
                    </a:p>
                  </a:txBody>
                  <a:tcPr marL="91425" marR="91425" marT="91425" marB="45700">
                    <a:solidFill>
                      <a:srgbClr val="FFFF00"/>
                    </a:solidFill>
                  </a:tcPr>
                </a:tc>
                <a:tc>
                  <a:txBody>
                    <a:bodyPr/>
                    <a:lstStyle/>
                    <a:p>
                      <a:pPr marL="0" lvl="0" indent="0" algn="l" rtl="0">
                        <a:lnSpc>
                          <a:spcPct val="110000"/>
                        </a:lnSpc>
                        <a:spcBef>
                          <a:spcPts val="0"/>
                        </a:spcBef>
                        <a:spcAft>
                          <a:spcPts val="1000"/>
                        </a:spcAft>
                        <a:buClr>
                          <a:schemeClr val="dk1"/>
                        </a:buClr>
                        <a:buSzPts val="1100"/>
                        <a:buFont typeface="Arial"/>
                        <a:buNone/>
                      </a:pPr>
                      <a:r>
                        <a:rPr lang="en" sz="1600">
                          <a:solidFill>
                            <a:schemeClr val="dk2"/>
                          </a:solidFill>
                        </a:rPr>
                        <a:t>Adds a north porch and fireplace east into the guest mix</a:t>
                      </a:r>
                      <a:endParaRPr sz="1600">
                        <a:solidFill>
                          <a:schemeClr val="dk2"/>
                        </a:solidFill>
                      </a:endParaRPr>
                    </a:p>
                  </a:txBody>
                  <a:tcPr marL="91425" marR="91425" marT="91425" marB="45700"/>
                </a:tc>
                <a:extLst>
                  <a:ext uri="{0D108BD9-81ED-4DB2-BD59-A6C34878D82A}">
                    <a16:rowId xmlns:a16="http://schemas.microsoft.com/office/drawing/2014/main" val="10003"/>
                  </a:ext>
                </a:extLst>
              </a:tr>
            </a:tbl>
          </a:graphicData>
        </a:graphic>
      </p:graphicFrame>
      <p:sp>
        <p:nvSpPr>
          <p:cNvPr id="1131" name="Google Shape;1131;p1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101</a:t>
            </a:fld>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135"/>
        <p:cNvGrpSpPr/>
        <p:nvPr/>
      </p:nvGrpSpPr>
      <p:grpSpPr>
        <a:xfrm>
          <a:off x="0" y="0"/>
          <a:ext cx="0" cy="0"/>
          <a:chOff x="0" y="0"/>
          <a:chExt cx="0" cy="0"/>
        </a:xfrm>
      </p:grpSpPr>
      <p:sp>
        <p:nvSpPr>
          <p:cNvPr id="1136" name="Google Shape;1136;p150"/>
          <p:cNvSpPr/>
          <p:nvPr/>
        </p:nvSpPr>
        <p:spPr>
          <a:xfrm>
            <a:off x="6848606" y="4620719"/>
            <a:ext cx="16911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enlarged plan</a:t>
            </a:r>
            <a:endParaRPr sz="1100"/>
          </a:p>
        </p:txBody>
      </p:sp>
      <p:pic>
        <p:nvPicPr>
          <p:cNvPr id="1137" name="Google Shape;1137;p15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5400000">
            <a:off x="8175591" y="4096349"/>
            <a:ext cx="563344" cy="485397"/>
          </a:xfrm>
          <a:prstGeom prst="rect">
            <a:avLst/>
          </a:prstGeom>
          <a:noFill/>
          <a:ln>
            <a:noFill/>
          </a:ln>
        </p:spPr>
      </p:pic>
      <p:pic>
        <p:nvPicPr>
          <p:cNvPr id="1138" name="Google Shape;1138;p15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94570" y="272441"/>
            <a:ext cx="8550823" cy="4434213"/>
          </a:xfrm>
          <a:prstGeom prst="rect">
            <a:avLst/>
          </a:prstGeom>
          <a:noFill/>
          <a:ln>
            <a:noFill/>
          </a:ln>
        </p:spPr>
      </p:pic>
      <p:sp>
        <p:nvSpPr>
          <p:cNvPr id="1139" name="Google Shape;1139;p150"/>
          <p:cNvSpPr/>
          <p:nvPr/>
        </p:nvSpPr>
        <p:spPr>
          <a:xfrm>
            <a:off x="394575" y="1741800"/>
            <a:ext cx="2128800" cy="28788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150"/>
          <p:cNvSpPr txBox="1"/>
          <p:nvPr/>
        </p:nvSpPr>
        <p:spPr>
          <a:xfrm>
            <a:off x="276575" y="236550"/>
            <a:ext cx="5834400" cy="6231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expanded social area</a:t>
            </a:r>
            <a:endParaRPr sz="1100" b="1"/>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pic>
        <p:nvPicPr>
          <p:cNvPr id="1145" name="Google Shape;1145;p15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669300" y="530750"/>
            <a:ext cx="6342248" cy="4411450"/>
          </a:xfrm>
          <a:prstGeom prst="rect">
            <a:avLst/>
          </a:prstGeom>
          <a:noFill/>
          <a:ln>
            <a:noFill/>
          </a:ln>
        </p:spPr>
      </p:pic>
      <p:sp>
        <p:nvSpPr>
          <p:cNvPr id="1146" name="Google Shape;1146;p151"/>
          <p:cNvSpPr/>
          <p:nvPr/>
        </p:nvSpPr>
        <p:spPr>
          <a:xfrm>
            <a:off x="6561438" y="4596004"/>
            <a:ext cx="23487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overall plan</a:t>
            </a:r>
            <a:endParaRPr sz="1100"/>
          </a:p>
        </p:txBody>
      </p:sp>
      <p:pic>
        <p:nvPicPr>
          <p:cNvPr id="1147" name="Google Shape;1147;p15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5400000">
            <a:off x="8175591" y="4096349"/>
            <a:ext cx="563344" cy="485397"/>
          </a:xfrm>
          <a:prstGeom prst="rect">
            <a:avLst/>
          </a:prstGeom>
          <a:noFill/>
          <a:ln>
            <a:noFill/>
          </a:ln>
        </p:spPr>
      </p:pic>
      <p:sp>
        <p:nvSpPr>
          <p:cNvPr id="1148" name="Google Shape;1148;p151"/>
          <p:cNvSpPr txBox="1"/>
          <p:nvPr/>
        </p:nvSpPr>
        <p:spPr>
          <a:xfrm>
            <a:off x="276575" y="236550"/>
            <a:ext cx="5850300" cy="6231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main lodge plan - east</a:t>
            </a:r>
            <a:endParaRPr sz="1100" b="1"/>
          </a:p>
        </p:txBody>
      </p:sp>
      <p:sp>
        <p:nvSpPr>
          <p:cNvPr id="1149" name="Google Shape;1149;p151"/>
          <p:cNvSpPr/>
          <p:nvPr/>
        </p:nvSpPr>
        <p:spPr>
          <a:xfrm>
            <a:off x="5798875" y="1475550"/>
            <a:ext cx="1059300" cy="1395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151"/>
          <p:cNvSpPr/>
          <p:nvPr/>
        </p:nvSpPr>
        <p:spPr>
          <a:xfrm>
            <a:off x="4977400" y="2812775"/>
            <a:ext cx="1575900" cy="1395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151"/>
          <p:cNvSpPr/>
          <p:nvPr/>
        </p:nvSpPr>
        <p:spPr>
          <a:xfrm rot="-5400000">
            <a:off x="3464075" y="2172450"/>
            <a:ext cx="752700" cy="1395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151"/>
          <p:cNvSpPr/>
          <p:nvPr/>
        </p:nvSpPr>
        <p:spPr>
          <a:xfrm rot="-5400000">
            <a:off x="2194700" y="4569025"/>
            <a:ext cx="752700" cy="1395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
        <p:nvSpPr>
          <p:cNvPr id="1157" name="Google Shape;1157;p152"/>
          <p:cNvSpPr/>
          <p:nvPr/>
        </p:nvSpPr>
        <p:spPr>
          <a:xfrm>
            <a:off x="7949768" y="3832410"/>
            <a:ext cx="1115102" cy="1177245"/>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endParaRPr sz="1800" b="0" i="0" u="none" strike="noStrike" cap="none">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fireplace</a:t>
            </a:r>
            <a:endParaRPr sz="1100"/>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east </a:t>
            </a:r>
            <a:endParaRPr sz="1100"/>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area</a:t>
            </a:r>
            <a:endParaRPr sz="1100"/>
          </a:p>
        </p:txBody>
      </p:sp>
      <p:pic>
        <p:nvPicPr>
          <p:cNvPr id="1158" name="Google Shape;1158;p15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7949768" cy="5143500"/>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1162"/>
        <p:cNvGrpSpPr/>
        <p:nvPr/>
      </p:nvGrpSpPr>
      <p:grpSpPr>
        <a:xfrm>
          <a:off x="0" y="0"/>
          <a:ext cx="0" cy="0"/>
          <a:chOff x="0" y="0"/>
          <a:chExt cx="0" cy="0"/>
        </a:xfrm>
      </p:grpSpPr>
      <p:sp>
        <p:nvSpPr>
          <p:cNvPr id="1163" name="Google Shape;1163;p153"/>
          <p:cNvSpPr/>
          <p:nvPr/>
        </p:nvSpPr>
        <p:spPr>
          <a:xfrm>
            <a:off x="6848606" y="4620719"/>
            <a:ext cx="16911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enlarged plan</a:t>
            </a:r>
            <a:endParaRPr sz="1100"/>
          </a:p>
        </p:txBody>
      </p:sp>
      <p:pic>
        <p:nvPicPr>
          <p:cNvPr id="1164" name="Google Shape;1164;p15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5400000">
            <a:off x="8175591" y="4096349"/>
            <a:ext cx="563344" cy="485397"/>
          </a:xfrm>
          <a:prstGeom prst="rect">
            <a:avLst/>
          </a:prstGeom>
          <a:noFill/>
          <a:ln>
            <a:noFill/>
          </a:ln>
        </p:spPr>
      </p:pic>
      <p:pic>
        <p:nvPicPr>
          <p:cNvPr id="1165" name="Google Shape;1165;p15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94570" y="272441"/>
            <a:ext cx="8550823" cy="4434213"/>
          </a:xfrm>
          <a:prstGeom prst="rect">
            <a:avLst/>
          </a:prstGeom>
          <a:noFill/>
          <a:ln>
            <a:noFill/>
          </a:ln>
        </p:spPr>
      </p:pic>
      <p:sp>
        <p:nvSpPr>
          <p:cNvPr id="1166" name="Google Shape;1166;p153"/>
          <p:cNvSpPr txBox="1"/>
          <p:nvPr/>
        </p:nvSpPr>
        <p:spPr>
          <a:xfrm>
            <a:off x="276575" y="236550"/>
            <a:ext cx="7139100" cy="13086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remove old dining porch &amp; restore original lodge</a:t>
            </a:r>
            <a:endParaRPr sz="1100" b="1"/>
          </a:p>
        </p:txBody>
      </p:sp>
      <p:sp>
        <p:nvSpPr>
          <p:cNvPr id="1167" name="Google Shape;1167;p153"/>
          <p:cNvSpPr/>
          <p:nvPr/>
        </p:nvSpPr>
        <p:spPr>
          <a:xfrm>
            <a:off x="0" y="1545250"/>
            <a:ext cx="2966700" cy="10863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pic>
        <p:nvPicPr>
          <p:cNvPr id="1172" name="Google Shape;1172;p15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8684" y="0"/>
            <a:ext cx="7949771" cy="5143500"/>
          </a:xfrm>
          <a:prstGeom prst="rect">
            <a:avLst/>
          </a:prstGeom>
          <a:noFill/>
          <a:ln>
            <a:noFill/>
          </a:ln>
        </p:spPr>
      </p:pic>
      <p:sp>
        <p:nvSpPr>
          <p:cNvPr id="1173" name="Google Shape;1173;p154"/>
          <p:cNvSpPr/>
          <p:nvPr/>
        </p:nvSpPr>
        <p:spPr>
          <a:xfrm>
            <a:off x="5898715" y="4653937"/>
            <a:ext cx="15180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chemeClr val="lt1"/>
                </a:solidFill>
                <a:latin typeface="Open Sans"/>
                <a:ea typeface="Open Sans"/>
                <a:cs typeface="Open Sans"/>
                <a:sym typeface="Open Sans"/>
              </a:rPr>
              <a:t>north porch</a:t>
            </a:r>
            <a:endParaRPr sz="11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1177"/>
        <p:cNvGrpSpPr/>
        <p:nvPr/>
      </p:nvGrpSpPr>
      <p:grpSpPr>
        <a:xfrm>
          <a:off x="0" y="0"/>
          <a:ext cx="0" cy="0"/>
          <a:chOff x="0" y="0"/>
          <a:chExt cx="0" cy="0"/>
        </a:xfrm>
      </p:grpSpPr>
      <p:sp>
        <p:nvSpPr>
          <p:cNvPr id="1178" name="Google Shape;1178;p155"/>
          <p:cNvSpPr txBox="1"/>
          <p:nvPr/>
        </p:nvSpPr>
        <p:spPr>
          <a:xfrm>
            <a:off x="470565" y="385606"/>
            <a:ext cx="8484839" cy="623248"/>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sidebar alternatives #3:</a:t>
            </a:r>
            <a:br>
              <a:rPr lang="en" sz="4100">
                <a:solidFill>
                  <a:srgbClr val="82B50F"/>
                </a:solidFill>
                <a:latin typeface="Open Sans Light"/>
                <a:ea typeface="Open Sans Light"/>
                <a:cs typeface="Open Sans Light"/>
                <a:sym typeface="Open Sans Light"/>
              </a:rPr>
            </a:br>
            <a:r>
              <a:rPr lang="en" sz="4100" b="1">
                <a:solidFill>
                  <a:srgbClr val="82B50F"/>
                </a:solidFill>
                <a:latin typeface="Open Sans"/>
                <a:ea typeface="Open Sans"/>
                <a:cs typeface="Open Sans"/>
                <a:sym typeface="Open Sans"/>
              </a:rPr>
              <a:t>solar photovoltaic locations</a:t>
            </a:r>
            <a:endParaRPr sz="4100" b="1">
              <a:solidFill>
                <a:srgbClr val="82B50F"/>
              </a:solidFill>
              <a:latin typeface="Open Sans"/>
              <a:ea typeface="Open Sans"/>
              <a:cs typeface="Open Sans"/>
              <a:sym typeface="Open Sans"/>
            </a:endParaRPr>
          </a:p>
          <a:p>
            <a:pPr marL="0" marR="0" lvl="0" indent="0" algn="l" rtl="0">
              <a:spcBef>
                <a:spcPts val="0"/>
              </a:spcBef>
              <a:spcAft>
                <a:spcPts val="0"/>
              </a:spcAft>
              <a:buNone/>
            </a:pPr>
            <a:endParaRPr sz="4100">
              <a:solidFill>
                <a:srgbClr val="82B50F"/>
              </a:solidFill>
              <a:latin typeface="Open Sans Light"/>
              <a:ea typeface="Open Sans Light"/>
              <a:cs typeface="Open Sans Light"/>
              <a:sym typeface="Open Sans Light"/>
            </a:endParaRPr>
          </a:p>
          <a:p>
            <a:pPr marL="0" marR="0" lvl="0" indent="0" algn="l" rtl="0">
              <a:spcBef>
                <a:spcPts val="0"/>
              </a:spcBef>
              <a:spcAft>
                <a:spcPts val="0"/>
              </a:spcAft>
              <a:buNone/>
            </a:pPr>
            <a:r>
              <a:rPr lang="en" sz="4100">
                <a:solidFill>
                  <a:srgbClr val="82B50F"/>
                </a:solidFill>
                <a:latin typeface="Open Sans Light"/>
                <a:ea typeface="Open Sans Light"/>
                <a:cs typeface="Open Sans Light"/>
                <a:sym typeface="Open Sans Light"/>
              </a:rPr>
              <a:t>east &amp; south </a:t>
            </a:r>
            <a:br>
              <a:rPr lang="en" sz="4100">
                <a:solidFill>
                  <a:srgbClr val="82B50F"/>
                </a:solidFill>
                <a:latin typeface="Open Sans Light"/>
                <a:ea typeface="Open Sans Light"/>
                <a:cs typeface="Open Sans Light"/>
                <a:sym typeface="Open Sans Light"/>
              </a:rPr>
            </a:br>
            <a:r>
              <a:rPr lang="en" sz="4100">
                <a:solidFill>
                  <a:srgbClr val="82B50F"/>
                </a:solidFill>
                <a:latin typeface="Open Sans Light"/>
                <a:ea typeface="Open Sans Light"/>
                <a:cs typeface="Open Sans Light"/>
                <a:sym typeface="Open Sans Light"/>
              </a:rPr>
              <a:t>        vs. </a:t>
            </a:r>
            <a:endParaRPr sz="4100">
              <a:solidFill>
                <a:srgbClr val="82B50F"/>
              </a:solidFill>
              <a:latin typeface="Open Sans Light"/>
              <a:ea typeface="Open Sans Light"/>
              <a:cs typeface="Open Sans Light"/>
              <a:sym typeface="Open Sans Light"/>
            </a:endParaRPr>
          </a:p>
          <a:p>
            <a:pPr marL="0" marR="0" lvl="0" indent="0" algn="l" rtl="0">
              <a:spcBef>
                <a:spcPts val="0"/>
              </a:spcBef>
              <a:spcAft>
                <a:spcPts val="0"/>
              </a:spcAft>
              <a:buNone/>
            </a:pPr>
            <a:r>
              <a:rPr lang="en" sz="4100">
                <a:solidFill>
                  <a:srgbClr val="82B50F"/>
                </a:solidFill>
                <a:latin typeface="Open Sans Light"/>
                <a:ea typeface="Open Sans Light"/>
                <a:cs typeface="Open Sans Light"/>
                <a:sym typeface="Open Sans Light"/>
              </a:rPr>
              <a:t>  east only</a:t>
            </a:r>
            <a:endParaRPr sz="4100">
              <a:solidFill>
                <a:srgbClr val="82B50F"/>
              </a:solidFill>
              <a:latin typeface="Open Sans Light"/>
              <a:ea typeface="Open Sans Light"/>
              <a:cs typeface="Open Sans Light"/>
              <a:sym typeface="Open Sans Light"/>
            </a:endParaRPr>
          </a:p>
        </p:txBody>
      </p:sp>
      <p:sp>
        <p:nvSpPr>
          <p:cNvPr id="1179" name="Google Shape;1179;p155"/>
          <p:cNvSpPr/>
          <p:nvPr/>
        </p:nvSpPr>
        <p:spPr>
          <a:xfrm>
            <a:off x="4314350" y="1939100"/>
            <a:ext cx="4213200" cy="27432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Solar panels are scalable.</a:t>
            </a:r>
            <a:endParaRPr sz="1800" b="1"/>
          </a:p>
          <a:p>
            <a:pPr marL="0" lvl="0" indent="0" algn="ctr" rtl="0">
              <a:spcBef>
                <a:spcPts val="0"/>
              </a:spcBef>
              <a:spcAft>
                <a:spcPts val="0"/>
              </a:spcAft>
              <a:buNone/>
            </a:pPr>
            <a:endParaRPr sz="1800"/>
          </a:p>
          <a:p>
            <a:pPr marL="0" lvl="0" indent="0" algn="ctr" rtl="0">
              <a:spcBef>
                <a:spcPts val="0"/>
              </a:spcBef>
              <a:spcAft>
                <a:spcPts val="0"/>
              </a:spcAft>
              <a:buNone/>
            </a:pPr>
            <a:r>
              <a:rPr lang="en" sz="1800"/>
              <a:t>There are multiple placement options for solar panels around Camp.</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800" b="1"/>
              <a:t>Should solar panels be placed on south roof? Or not here to help preserve the rustic aesthetics </a:t>
            </a:r>
            <a:br>
              <a:rPr lang="en" sz="1800" b="1"/>
            </a:br>
            <a:r>
              <a:rPr lang="en" sz="1800" b="1"/>
              <a:t>of camp?</a:t>
            </a:r>
            <a:endParaRPr sz="1800" b="1"/>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183"/>
        <p:cNvGrpSpPr/>
        <p:nvPr/>
      </p:nvGrpSpPr>
      <p:grpSpPr>
        <a:xfrm>
          <a:off x="0" y="0"/>
          <a:ext cx="0" cy="0"/>
          <a:chOff x="0" y="0"/>
          <a:chExt cx="0" cy="0"/>
        </a:xfrm>
      </p:grpSpPr>
      <p:pic>
        <p:nvPicPr>
          <p:cNvPr id="1184" name="Google Shape;1184;p156"/>
          <p:cNvPicPr preferRelativeResize="0"/>
          <p:nvPr/>
        </p:nvPicPr>
        <p:blipFill rotWithShape="1">
          <a:blip r:embed="rId3" cstate="print">
            <a:alphaModFix/>
            <a:extLst>
              <a:ext uri="{28A0092B-C50C-407E-A947-70E740481C1C}">
                <a14:useLocalDpi xmlns:a14="http://schemas.microsoft.com/office/drawing/2010/main"/>
              </a:ext>
            </a:extLst>
          </a:blip>
          <a:srcRect l="-1"/>
          <a:stretch/>
        </p:blipFill>
        <p:spPr>
          <a:xfrm>
            <a:off x="0" y="0"/>
            <a:ext cx="9140870" cy="5143500"/>
          </a:xfrm>
          <a:prstGeom prst="rect">
            <a:avLst/>
          </a:prstGeom>
          <a:noFill/>
          <a:ln>
            <a:noFill/>
          </a:ln>
        </p:spPr>
      </p:pic>
      <p:sp>
        <p:nvSpPr>
          <p:cNvPr id="1185" name="Google Shape;1185;p156"/>
          <p:cNvSpPr/>
          <p:nvPr/>
        </p:nvSpPr>
        <p:spPr>
          <a:xfrm>
            <a:off x="3848397" y="4518475"/>
            <a:ext cx="50577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chemeClr val="lt1"/>
                </a:solidFill>
                <a:latin typeface="Open Sans"/>
                <a:ea typeface="Open Sans"/>
                <a:cs typeface="Open Sans"/>
                <a:sym typeface="Open Sans"/>
              </a:rPr>
              <a:t>south aerial – with east facing solar panels</a:t>
            </a:r>
            <a:endParaRPr sz="1800">
              <a:solidFill>
                <a:schemeClr val="lt1"/>
              </a:solidFill>
              <a:latin typeface="Open Sans"/>
              <a:ea typeface="Open Sans"/>
              <a:cs typeface="Open Sans"/>
              <a:sym typeface="Open Sans"/>
            </a:endParaRPr>
          </a:p>
        </p:txBody>
      </p:sp>
      <p:sp>
        <p:nvSpPr>
          <p:cNvPr id="1186" name="Google Shape;1186;p156"/>
          <p:cNvSpPr/>
          <p:nvPr/>
        </p:nvSpPr>
        <p:spPr>
          <a:xfrm rot="5400000">
            <a:off x="6363000" y="606975"/>
            <a:ext cx="457200" cy="5904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190"/>
        <p:cNvGrpSpPr/>
        <p:nvPr/>
      </p:nvGrpSpPr>
      <p:grpSpPr>
        <a:xfrm>
          <a:off x="0" y="0"/>
          <a:ext cx="0" cy="0"/>
          <a:chOff x="0" y="0"/>
          <a:chExt cx="0" cy="0"/>
        </a:xfrm>
      </p:grpSpPr>
      <p:pic>
        <p:nvPicPr>
          <p:cNvPr id="1191" name="Google Shape;1191;p15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9150264" cy="5143500"/>
          </a:xfrm>
          <a:prstGeom prst="rect">
            <a:avLst/>
          </a:prstGeom>
          <a:noFill/>
          <a:ln>
            <a:noFill/>
          </a:ln>
        </p:spPr>
      </p:pic>
      <p:sp>
        <p:nvSpPr>
          <p:cNvPr id="1192" name="Google Shape;1192;p157"/>
          <p:cNvSpPr/>
          <p:nvPr/>
        </p:nvSpPr>
        <p:spPr>
          <a:xfrm>
            <a:off x="1714797" y="4528925"/>
            <a:ext cx="71706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chemeClr val="lt1"/>
                </a:solidFill>
                <a:latin typeface="Open Sans"/>
                <a:ea typeface="Open Sans"/>
                <a:cs typeface="Open Sans"/>
                <a:sym typeface="Open Sans"/>
              </a:rPr>
              <a:t>south aerial - with sout</a:t>
            </a:r>
            <a:r>
              <a:rPr lang="en" sz="1800">
                <a:solidFill>
                  <a:schemeClr val="lt1"/>
                </a:solidFill>
                <a:latin typeface="Open Sans"/>
                <a:ea typeface="Open Sans"/>
                <a:cs typeface="Open Sans"/>
                <a:sym typeface="Open Sans"/>
              </a:rPr>
              <a:t>h and east facing solar panels</a:t>
            </a:r>
            <a:r>
              <a:rPr lang="en" sz="1800" b="0" i="0" u="none" strike="noStrike" cap="none">
                <a:solidFill>
                  <a:schemeClr val="lt1"/>
                </a:solidFill>
                <a:latin typeface="Open Sans"/>
                <a:ea typeface="Open Sans"/>
                <a:cs typeface="Open Sans"/>
                <a:sym typeface="Open Sans"/>
              </a:rPr>
              <a:t>l </a:t>
            </a:r>
            <a:endParaRPr sz="1100"/>
          </a:p>
        </p:txBody>
      </p:sp>
      <p:sp>
        <p:nvSpPr>
          <p:cNvPr id="1193" name="Google Shape;1193;p157"/>
          <p:cNvSpPr/>
          <p:nvPr/>
        </p:nvSpPr>
        <p:spPr>
          <a:xfrm>
            <a:off x="3505500" y="302175"/>
            <a:ext cx="457200" cy="5904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157"/>
          <p:cNvSpPr/>
          <p:nvPr/>
        </p:nvSpPr>
        <p:spPr>
          <a:xfrm rot="5400000">
            <a:off x="6363000" y="606975"/>
            <a:ext cx="457200" cy="5904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46"/>
        <p:cNvGrpSpPr/>
        <p:nvPr/>
      </p:nvGrpSpPr>
      <p:grpSpPr>
        <a:xfrm>
          <a:off x="0" y="0"/>
          <a:ext cx="0" cy="0"/>
          <a:chOff x="0" y="0"/>
          <a:chExt cx="0" cy="0"/>
        </a:xfrm>
      </p:grpSpPr>
      <p:pic>
        <p:nvPicPr>
          <p:cNvPr id="347" name="Google Shape;347;p5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00694" y="660282"/>
            <a:ext cx="7810224" cy="5252715"/>
          </a:xfrm>
          <a:prstGeom prst="rect">
            <a:avLst/>
          </a:prstGeom>
          <a:noFill/>
          <a:ln>
            <a:noFill/>
          </a:ln>
        </p:spPr>
      </p:pic>
      <p:sp>
        <p:nvSpPr>
          <p:cNvPr id="348" name="Google Shape;348;p59"/>
          <p:cNvSpPr txBox="1"/>
          <p:nvPr/>
        </p:nvSpPr>
        <p:spPr>
          <a:xfrm>
            <a:off x="324316" y="4515200"/>
            <a:ext cx="2436300" cy="346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EXISTING LODGE</a:t>
            </a:r>
            <a:endParaRPr sz="2400" b="1">
              <a:solidFill>
                <a:schemeClr val="dk1"/>
              </a:solidFill>
              <a:latin typeface="Calibri"/>
              <a:ea typeface="Calibri"/>
              <a:cs typeface="Calibri"/>
              <a:sym typeface="Calibri"/>
            </a:endParaRPr>
          </a:p>
        </p:txBody>
      </p:sp>
      <p:sp>
        <p:nvSpPr>
          <p:cNvPr id="349" name="Google Shape;349;p59"/>
          <p:cNvSpPr txBox="1">
            <a:spLocks noGrp="1"/>
          </p:cNvSpPr>
          <p:nvPr>
            <p:ph type="title" idx="4294967295"/>
          </p:nvPr>
        </p:nvSpPr>
        <p:spPr>
          <a:xfrm>
            <a:off x="111000" y="170850"/>
            <a:ext cx="8922000" cy="55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400" b="1"/>
              <a:t>Why? </a:t>
            </a:r>
            <a:r>
              <a:rPr lang="en" sz="2400"/>
              <a:t>Main Drivers and Benefits of CRC Lodge Project</a:t>
            </a:r>
            <a:endParaRPr sz="2400"/>
          </a:p>
        </p:txBody>
      </p:sp>
      <p:sp>
        <p:nvSpPr>
          <p:cNvPr id="350" name="Google Shape;350;p59"/>
          <p:cNvSpPr/>
          <p:nvPr/>
        </p:nvSpPr>
        <p:spPr>
          <a:xfrm>
            <a:off x="5434100" y="4460600"/>
            <a:ext cx="2688000" cy="8283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9"/>
          <p:cNvSpPr txBox="1">
            <a:spLocks noGrp="1"/>
          </p:cNvSpPr>
          <p:nvPr>
            <p:ph type="body" idx="4294967295"/>
          </p:nvPr>
        </p:nvSpPr>
        <p:spPr>
          <a:xfrm>
            <a:off x="159300" y="725550"/>
            <a:ext cx="6226800" cy="1294200"/>
          </a:xfrm>
          <a:prstGeom prst="rect">
            <a:avLst/>
          </a:prstGeom>
        </p:spPr>
        <p:txBody>
          <a:bodyPr spcFirstLastPara="1" wrap="square" lIns="91425" tIns="45700" rIns="91425" bIns="45700" anchor="t" anchorCtr="0">
            <a:noAutofit/>
          </a:bodyPr>
          <a:lstStyle/>
          <a:p>
            <a:pPr marL="0" lvl="0" indent="0" algn="l" rtl="0">
              <a:lnSpc>
                <a:spcPct val="100000"/>
              </a:lnSpc>
              <a:spcBef>
                <a:spcPts val="640"/>
              </a:spcBef>
              <a:spcAft>
                <a:spcPts val="0"/>
              </a:spcAft>
              <a:buNone/>
            </a:pPr>
            <a:r>
              <a:rPr lang="en" sz="1800" b="1">
                <a:solidFill>
                  <a:schemeClr val="dk1"/>
                </a:solidFill>
              </a:rPr>
              <a:t>Provide needed facility improvements in function, climatic performance and comfort including</a:t>
            </a:r>
            <a:r>
              <a:rPr lang="en" sz="1800" b="1"/>
              <a:t>...</a:t>
            </a:r>
            <a:endParaRPr sz="1800">
              <a:solidFill>
                <a:schemeClr val="dk1"/>
              </a:solidFill>
              <a:latin typeface="Times New Roman"/>
              <a:ea typeface="Times New Roman"/>
              <a:cs typeface="Times New Roman"/>
              <a:sym typeface="Times New Roman"/>
            </a:endParaRPr>
          </a:p>
          <a:p>
            <a:pPr marL="0" lvl="0" indent="0" algn="l" rtl="0">
              <a:lnSpc>
                <a:spcPct val="115000"/>
              </a:lnSpc>
              <a:spcBef>
                <a:spcPts val="640"/>
              </a:spcBef>
              <a:spcAft>
                <a:spcPts val="0"/>
              </a:spcAft>
              <a:buNone/>
            </a:pPr>
            <a:endParaRPr sz="1800">
              <a:solidFill>
                <a:schemeClr val="dk1"/>
              </a:solidFill>
              <a:latin typeface="Times New Roman"/>
              <a:ea typeface="Times New Roman"/>
              <a:cs typeface="Times New Roman"/>
              <a:sym typeface="Times New Roman"/>
            </a:endParaRPr>
          </a:p>
          <a:p>
            <a:pPr marL="0" lvl="0" indent="0" algn="l" rtl="0">
              <a:lnSpc>
                <a:spcPct val="115000"/>
              </a:lnSpc>
              <a:spcBef>
                <a:spcPts val="1000"/>
              </a:spcBef>
              <a:spcAft>
                <a:spcPts val="0"/>
              </a:spcAft>
              <a:buNone/>
            </a:pPr>
            <a:endParaRPr sz="1800"/>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pic>
        <p:nvPicPr>
          <p:cNvPr id="1199" name="Google Shape;1199;p15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143"/>
            <a:ext cx="9144002" cy="5141214"/>
          </a:xfrm>
          <a:prstGeom prst="rect">
            <a:avLst/>
          </a:prstGeom>
          <a:noFill/>
          <a:ln>
            <a:noFill/>
          </a:ln>
        </p:spPr>
      </p:pic>
      <p:sp>
        <p:nvSpPr>
          <p:cNvPr id="1200" name="Google Shape;1200;p158"/>
          <p:cNvSpPr/>
          <p:nvPr/>
        </p:nvSpPr>
        <p:spPr>
          <a:xfrm>
            <a:off x="2533953" y="4588550"/>
            <a:ext cx="62994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chemeClr val="lt1"/>
                </a:solidFill>
                <a:latin typeface="Open Sans"/>
                <a:ea typeface="Open Sans"/>
                <a:cs typeface="Open Sans"/>
                <a:sym typeface="Open Sans"/>
              </a:rPr>
              <a:t>southwest view – with  east facing solar panels</a:t>
            </a:r>
            <a:endParaRPr sz="1800">
              <a:solidFill>
                <a:schemeClr val="lt1"/>
              </a:solidFill>
              <a:latin typeface="Open Sans"/>
              <a:ea typeface="Open Sans"/>
              <a:cs typeface="Open Sans"/>
              <a:sym typeface="Open Sans"/>
            </a:endParaRPr>
          </a:p>
        </p:txBody>
      </p:sp>
      <p:sp>
        <p:nvSpPr>
          <p:cNvPr id="1201" name="Google Shape;1201;p158"/>
          <p:cNvSpPr/>
          <p:nvPr/>
        </p:nvSpPr>
        <p:spPr>
          <a:xfrm rot="5400000">
            <a:off x="8420400" y="1902375"/>
            <a:ext cx="457200" cy="5904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pic>
        <p:nvPicPr>
          <p:cNvPr id="1206" name="Google Shape;1206;p15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143"/>
            <a:ext cx="9144002" cy="5141214"/>
          </a:xfrm>
          <a:prstGeom prst="rect">
            <a:avLst/>
          </a:prstGeom>
          <a:noFill/>
          <a:ln>
            <a:noFill/>
          </a:ln>
        </p:spPr>
      </p:pic>
      <p:sp>
        <p:nvSpPr>
          <p:cNvPr id="1207" name="Google Shape;1207;p159"/>
          <p:cNvSpPr/>
          <p:nvPr/>
        </p:nvSpPr>
        <p:spPr>
          <a:xfrm>
            <a:off x="1714805" y="4588550"/>
            <a:ext cx="71187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chemeClr val="lt1"/>
                </a:solidFill>
                <a:latin typeface="Open Sans"/>
                <a:ea typeface="Open Sans"/>
                <a:cs typeface="Open Sans"/>
                <a:sym typeface="Open Sans"/>
              </a:rPr>
              <a:t>s</a:t>
            </a:r>
            <a:r>
              <a:rPr lang="en" sz="1800" b="0" i="0" u="none" strike="noStrike" cap="none">
                <a:solidFill>
                  <a:schemeClr val="lt1"/>
                </a:solidFill>
                <a:latin typeface="Open Sans"/>
                <a:ea typeface="Open Sans"/>
                <a:cs typeface="Open Sans"/>
                <a:sym typeface="Open Sans"/>
              </a:rPr>
              <a:t>outhwest</a:t>
            </a:r>
            <a:r>
              <a:rPr lang="en" sz="1800">
                <a:solidFill>
                  <a:schemeClr val="lt1"/>
                </a:solidFill>
                <a:latin typeface="Open Sans"/>
                <a:ea typeface="Open Sans"/>
                <a:cs typeface="Open Sans"/>
                <a:sym typeface="Open Sans"/>
              </a:rPr>
              <a:t> </a:t>
            </a:r>
            <a:r>
              <a:rPr lang="en" sz="1800" b="0" i="0" u="none" strike="noStrike" cap="none">
                <a:solidFill>
                  <a:schemeClr val="lt1"/>
                </a:solidFill>
                <a:latin typeface="Open Sans"/>
                <a:ea typeface="Open Sans"/>
                <a:cs typeface="Open Sans"/>
                <a:sym typeface="Open Sans"/>
              </a:rPr>
              <a:t>view</a:t>
            </a:r>
            <a:r>
              <a:rPr lang="en" sz="1800">
                <a:solidFill>
                  <a:schemeClr val="lt1"/>
                </a:solidFill>
                <a:latin typeface="Open Sans"/>
                <a:ea typeface="Open Sans"/>
                <a:cs typeface="Open Sans"/>
                <a:sym typeface="Open Sans"/>
              </a:rPr>
              <a:t> - with south and east facing solar panels</a:t>
            </a:r>
            <a:endParaRPr sz="1100"/>
          </a:p>
        </p:txBody>
      </p:sp>
      <p:sp>
        <p:nvSpPr>
          <p:cNvPr id="1208" name="Google Shape;1208;p159"/>
          <p:cNvSpPr/>
          <p:nvPr/>
        </p:nvSpPr>
        <p:spPr>
          <a:xfrm>
            <a:off x="5562900" y="1597575"/>
            <a:ext cx="457200" cy="5904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159"/>
          <p:cNvSpPr/>
          <p:nvPr/>
        </p:nvSpPr>
        <p:spPr>
          <a:xfrm rot="5400000">
            <a:off x="8420400" y="1902375"/>
            <a:ext cx="457200" cy="590400"/>
          </a:xfrm>
          <a:prstGeom prst="down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213"/>
        <p:cNvGrpSpPr/>
        <p:nvPr/>
      </p:nvGrpSpPr>
      <p:grpSpPr>
        <a:xfrm>
          <a:off x="0" y="0"/>
          <a:ext cx="0" cy="0"/>
          <a:chOff x="0" y="0"/>
          <a:chExt cx="0" cy="0"/>
        </a:xfrm>
      </p:grpSpPr>
      <p:sp>
        <p:nvSpPr>
          <p:cNvPr id="1214" name="Google Shape;1214;p160"/>
          <p:cNvSpPr txBox="1">
            <a:spLocks noGrp="1"/>
          </p:cNvSpPr>
          <p:nvPr>
            <p:ph type="ctrTitle"/>
          </p:nvPr>
        </p:nvSpPr>
        <p:spPr>
          <a:xfrm>
            <a:off x="311708" y="13260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AMC CRC Lodge Project</a:t>
            </a:r>
            <a:br>
              <a:rPr lang="en"/>
            </a:br>
            <a:r>
              <a:rPr lang="en" b="1"/>
              <a:t>Recap of Why?</a:t>
            </a:r>
            <a:endParaRPr b="1"/>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1218"/>
        <p:cNvGrpSpPr/>
        <p:nvPr/>
      </p:nvGrpSpPr>
      <p:grpSpPr>
        <a:xfrm>
          <a:off x="0" y="0"/>
          <a:ext cx="0" cy="0"/>
          <a:chOff x="0" y="0"/>
          <a:chExt cx="0" cy="0"/>
        </a:xfrm>
      </p:grpSpPr>
      <p:grpSp>
        <p:nvGrpSpPr>
          <p:cNvPr id="1219" name="Google Shape;1219;p161"/>
          <p:cNvGrpSpPr/>
          <p:nvPr/>
        </p:nvGrpSpPr>
        <p:grpSpPr>
          <a:xfrm>
            <a:off x="800694" y="660282"/>
            <a:ext cx="7810226" cy="5252714"/>
            <a:chOff x="800694" y="660282"/>
            <a:chExt cx="7810226" cy="5252714"/>
          </a:xfrm>
        </p:grpSpPr>
        <p:pic>
          <p:nvPicPr>
            <p:cNvPr id="1220" name="Google Shape;1220;p16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00694" y="660282"/>
              <a:ext cx="7810226" cy="5252714"/>
            </a:xfrm>
            <a:prstGeom prst="rect">
              <a:avLst/>
            </a:prstGeom>
            <a:noFill/>
            <a:ln>
              <a:noFill/>
            </a:ln>
          </p:spPr>
        </p:pic>
        <p:sp>
          <p:nvSpPr>
            <p:cNvPr id="1221" name="Google Shape;1221;p161"/>
            <p:cNvSpPr/>
            <p:nvPr/>
          </p:nvSpPr>
          <p:spPr>
            <a:xfrm>
              <a:off x="5085375" y="4460600"/>
              <a:ext cx="3196500" cy="871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22" name="Google Shape;1222;p161"/>
          <p:cNvSpPr txBox="1"/>
          <p:nvPr/>
        </p:nvSpPr>
        <p:spPr>
          <a:xfrm>
            <a:off x="324316" y="4515200"/>
            <a:ext cx="2436300" cy="346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EXISTING LODGE</a:t>
            </a:r>
            <a:endParaRPr sz="2400" b="1">
              <a:solidFill>
                <a:schemeClr val="dk1"/>
              </a:solidFill>
              <a:latin typeface="Calibri"/>
              <a:ea typeface="Calibri"/>
              <a:cs typeface="Calibri"/>
              <a:sym typeface="Calibri"/>
            </a:endParaRPr>
          </a:p>
        </p:txBody>
      </p:sp>
      <p:sp>
        <p:nvSpPr>
          <p:cNvPr id="1223" name="Google Shape;1223;p161"/>
          <p:cNvSpPr txBox="1">
            <a:spLocks noGrp="1"/>
          </p:cNvSpPr>
          <p:nvPr>
            <p:ph type="title" idx="4294967295"/>
          </p:nvPr>
        </p:nvSpPr>
        <p:spPr>
          <a:xfrm>
            <a:off x="111000" y="170850"/>
            <a:ext cx="8922000" cy="55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400" b="1"/>
              <a:t>Why? </a:t>
            </a:r>
            <a:r>
              <a:rPr lang="en" sz="2400"/>
              <a:t>Main Drivers and Benefits of CRC Lodge Project</a:t>
            </a:r>
            <a:endParaRPr sz="2400"/>
          </a:p>
        </p:txBody>
      </p:sp>
      <p:sp>
        <p:nvSpPr>
          <p:cNvPr id="1224" name="Google Shape;1224;p161"/>
          <p:cNvSpPr/>
          <p:nvPr/>
        </p:nvSpPr>
        <p:spPr>
          <a:xfrm>
            <a:off x="5964126" y="2227218"/>
            <a:ext cx="2255100" cy="11499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161"/>
          <p:cNvSpPr/>
          <p:nvPr/>
        </p:nvSpPr>
        <p:spPr>
          <a:xfrm>
            <a:off x="4184550" y="4378850"/>
            <a:ext cx="3952200" cy="618900"/>
          </a:xfrm>
          <a:prstGeom prst="wedgeRectCallout">
            <a:avLst>
              <a:gd name="adj1" fmla="val 28674"/>
              <a:gd name="adj2" fmla="val -189388"/>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Modernize Kitchen </a:t>
            </a:r>
            <a:r>
              <a:rPr lang="en">
                <a:solidFill>
                  <a:schemeClr val="dk1"/>
                </a:solidFill>
              </a:rPr>
              <a:t>to increase operating efficiency and enhance working environment</a:t>
            </a:r>
            <a:endParaRPr/>
          </a:p>
        </p:txBody>
      </p:sp>
      <p:sp>
        <p:nvSpPr>
          <p:cNvPr id="1226" name="Google Shape;1226;p161"/>
          <p:cNvSpPr/>
          <p:nvPr/>
        </p:nvSpPr>
        <p:spPr>
          <a:xfrm>
            <a:off x="6834914" y="660275"/>
            <a:ext cx="470400" cy="5448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161"/>
          <p:cNvSpPr/>
          <p:nvPr/>
        </p:nvSpPr>
        <p:spPr>
          <a:xfrm>
            <a:off x="3134910" y="1813680"/>
            <a:ext cx="2829300" cy="6624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161"/>
          <p:cNvSpPr/>
          <p:nvPr/>
        </p:nvSpPr>
        <p:spPr>
          <a:xfrm>
            <a:off x="4029021" y="1989072"/>
            <a:ext cx="1192500" cy="21432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161"/>
          <p:cNvSpPr/>
          <p:nvPr/>
        </p:nvSpPr>
        <p:spPr>
          <a:xfrm>
            <a:off x="1797000" y="2686225"/>
            <a:ext cx="2088900" cy="14460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161"/>
          <p:cNvSpPr/>
          <p:nvPr/>
        </p:nvSpPr>
        <p:spPr>
          <a:xfrm>
            <a:off x="321875" y="2782050"/>
            <a:ext cx="1332000" cy="954900"/>
          </a:xfrm>
          <a:prstGeom prst="wedgeRectCallout">
            <a:avLst>
              <a:gd name="adj1" fmla="val 105070"/>
              <a:gd name="adj2" fmla="val 48299"/>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 living room social space</a:t>
            </a:r>
            <a:r>
              <a:rPr lang="en" sz="1800" b="1">
                <a:solidFill>
                  <a:schemeClr val="dk1"/>
                </a:solidFill>
              </a:rPr>
              <a:t> </a:t>
            </a:r>
            <a:endParaRPr b="1">
              <a:solidFill>
                <a:schemeClr val="dk1"/>
              </a:solidFill>
            </a:endParaRPr>
          </a:p>
        </p:txBody>
      </p:sp>
      <p:sp>
        <p:nvSpPr>
          <p:cNvPr id="1231" name="Google Shape;1231;p161"/>
          <p:cNvSpPr/>
          <p:nvPr/>
        </p:nvSpPr>
        <p:spPr>
          <a:xfrm>
            <a:off x="3331850" y="725550"/>
            <a:ext cx="2632200" cy="735000"/>
          </a:xfrm>
          <a:prstGeom prst="wedgeRectCallout">
            <a:avLst>
              <a:gd name="adj1" fmla="val 86179"/>
              <a:gd name="adj2" fmla="val -14635"/>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Improve guest bathroom availability and accessibility (</a:t>
            </a:r>
            <a:r>
              <a:rPr lang="en">
                <a:solidFill>
                  <a:schemeClr val="dk1"/>
                </a:solidFill>
              </a:rPr>
              <a:t>ADA compliant)</a:t>
            </a:r>
            <a:endParaRPr b="1">
              <a:solidFill>
                <a:schemeClr val="dk1"/>
              </a:solidFill>
            </a:endParaRPr>
          </a:p>
        </p:txBody>
      </p:sp>
      <p:sp>
        <p:nvSpPr>
          <p:cNvPr id="1232" name="Google Shape;1232;p161"/>
          <p:cNvSpPr/>
          <p:nvPr/>
        </p:nvSpPr>
        <p:spPr>
          <a:xfrm>
            <a:off x="324325" y="1554750"/>
            <a:ext cx="2048700" cy="1017000"/>
          </a:xfrm>
          <a:prstGeom prst="wedgeRectCallout">
            <a:avLst>
              <a:gd name="adj1" fmla="val 127076"/>
              <a:gd name="adj2" fmla="val 55715"/>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 dining room space (</a:t>
            </a:r>
            <a:r>
              <a:rPr lang="en">
                <a:solidFill>
                  <a:schemeClr val="dk1"/>
                </a:solidFill>
              </a:rPr>
              <a:t>ADA seating, wheelchair access, more seating room)</a:t>
            </a:r>
            <a:endParaRPr b="1">
              <a:solidFill>
                <a:schemeClr val="dk1"/>
              </a:solidFill>
            </a:endParaRPr>
          </a:p>
        </p:txBody>
      </p:sp>
      <p:sp>
        <p:nvSpPr>
          <p:cNvPr id="1233" name="Google Shape;1233;p161"/>
          <p:cNvSpPr/>
          <p:nvPr/>
        </p:nvSpPr>
        <p:spPr>
          <a:xfrm>
            <a:off x="7624800" y="393075"/>
            <a:ext cx="1332000" cy="1596000"/>
          </a:xfrm>
          <a:prstGeom prst="wedgeRectCallout">
            <a:avLst>
              <a:gd name="adj1" fmla="val -78382"/>
              <a:gd name="adj2" fmla="val 31886"/>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Integrate Solar energy as a means of reducing carbon footprint</a:t>
            </a:r>
            <a:endParaRPr b="1">
              <a:solidFill>
                <a:schemeClr val="dk1"/>
              </a:solidFill>
            </a:endParaRPr>
          </a:p>
        </p:txBody>
      </p:sp>
      <p:sp>
        <p:nvSpPr>
          <p:cNvPr id="1234" name="Google Shape;1234;p161"/>
          <p:cNvSpPr txBox="1">
            <a:spLocks noGrp="1"/>
          </p:cNvSpPr>
          <p:nvPr>
            <p:ph type="body" idx="4294967295"/>
          </p:nvPr>
        </p:nvSpPr>
        <p:spPr>
          <a:xfrm>
            <a:off x="5717825" y="2686225"/>
            <a:ext cx="4394700" cy="2565300"/>
          </a:xfrm>
          <a:prstGeom prst="rect">
            <a:avLst/>
          </a:prstGeom>
        </p:spPr>
        <p:txBody>
          <a:bodyPr spcFirstLastPara="1" wrap="square" lIns="91425" tIns="45700" rIns="91425" bIns="45700" anchor="t" anchorCtr="0">
            <a:noAutofit/>
          </a:bodyPr>
          <a:lstStyle/>
          <a:p>
            <a:pPr marL="0" lvl="0" indent="0" algn="l" rtl="0">
              <a:lnSpc>
                <a:spcPct val="115000"/>
              </a:lnSpc>
              <a:spcBef>
                <a:spcPts val="640"/>
              </a:spcBef>
              <a:spcAft>
                <a:spcPts val="0"/>
              </a:spcAft>
              <a:buNone/>
            </a:pPr>
            <a:r>
              <a:rPr lang="en" sz="1800" b="1">
                <a:solidFill>
                  <a:schemeClr val="dk1"/>
                </a:solidFill>
              </a:rPr>
              <a:t>P</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64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000"/>
              </a:spcBef>
              <a:spcAft>
                <a:spcPts val="0"/>
              </a:spcAft>
              <a:buNone/>
            </a:pPr>
            <a:endParaRPr/>
          </a:p>
        </p:txBody>
      </p:sp>
      <p:sp>
        <p:nvSpPr>
          <p:cNvPr id="1235" name="Google Shape;1235;p161"/>
          <p:cNvSpPr/>
          <p:nvPr/>
        </p:nvSpPr>
        <p:spPr>
          <a:xfrm>
            <a:off x="324325" y="725550"/>
            <a:ext cx="2632200" cy="618900"/>
          </a:xfrm>
          <a:prstGeom prst="wedgeRectCallout">
            <a:avLst>
              <a:gd name="adj1" fmla="val 73499"/>
              <a:gd name="adj2" fmla="val 116836"/>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Address required structural repairs of dining porch</a:t>
            </a:r>
            <a:r>
              <a:rPr lang="en" sz="1800" b="1">
                <a:solidFill>
                  <a:schemeClr val="dk1"/>
                </a:solidFill>
              </a:rPr>
              <a:t> </a:t>
            </a:r>
            <a:endParaRPr b="1">
              <a:solidFill>
                <a:schemeClr val="dk1"/>
              </a:solidFill>
            </a:endParaRPr>
          </a:p>
        </p:txBody>
      </p:sp>
      <p:sp>
        <p:nvSpPr>
          <p:cNvPr id="1236" name="Google Shape;1236;p161"/>
          <p:cNvSpPr/>
          <p:nvPr/>
        </p:nvSpPr>
        <p:spPr>
          <a:xfrm>
            <a:off x="4516400" y="1615675"/>
            <a:ext cx="2788800" cy="19896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161"/>
          <p:cNvSpPr/>
          <p:nvPr/>
        </p:nvSpPr>
        <p:spPr>
          <a:xfrm>
            <a:off x="2524725" y="1737126"/>
            <a:ext cx="4893600" cy="2340900"/>
          </a:xfrm>
          <a:prstGeom prst="roundRect">
            <a:avLst>
              <a:gd name="adj" fmla="val 16667"/>
            </a:avLst>
          </a:prstGeom>
          <a:solidFill>
            <a:srgbClr val="00FF00"/>
          </a:solidFill>
          <a:ln w="9525" cap="flat" cmpd="sng">
            <a:solidFill>
              <a:schemeClr val="dk2"/>
            </a:solidFill>
            <a:prstDash val="solid"/>
            <a:round/>
            <a:headEnd type="none" w="sm" len="sm"/>
            <a:tailEnd type="none" w="sm" len="sm"/>
          </a:ln>
          <a:effectLst>
            <a:outerShdw blurRad="57150" dist="209550" dir="402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800" b="1">
                <a:solidFill>
                  <a:schemeClr val="dk1"/>
                </a:solidFill>
                <a:latin typeface="Calibri"/>
                <a:ea typeface="Calibri"/>
                <a:cs typeface="Calibri"/>
                <a:sym typeface="Calibri"/>
              </a:rPr>
              <a:t>Provide needed facility improvements </a:t>
            </a:r>
            <a:br>
              <a:rPr lang="en" sz="1800" b="1">
                <a:solidFill>
                  <a:schemeClr val="dk1"/>
                </a:solidFill>
                <a:latin typeface="Calibri"/>
                <a:ea typeface="Calibri"/>
                <a:cs typeface="Calibri"/>
                <a:sym typeface="Calibri"/>
              </a:rPr>
            </a:br>
            <a:r>
              <a:rPr lang="en" sz="1800" b="1">
                <a:solidFill>
                  <a:schemeClr val="dk1"/>
                </a:solidFill>
                <a:latin typeface="Calibri"/>
                <a:ea typeface="Calibri"/>
                <a:cs typeface="Calibri"/>
                <a:sym typeface="Calibri"/>
              </a:rPr>
              <a:t>while balancing:</a:t>
            </a:r>
            <a:endParaRPr sz="1800" b="1">
              <a:solidFill>
                <a:schemeClr val="dk1"/>
              </a:solidFill>
              <a:latin typeface="Calibri"/>
              <a:ea typeface="Calibri"/>
              <a:cs typeface="Calibri"/>
              <a:sym typeface="Calibri"/>
            </a:endParaRPr>
          </a:p>
          <a:p>
            <a:pPr marL="457200" lvl="0" indent="-342900" algn="l" rtl="0">
              <a:lnSpc>
                <a:spcPct val="100000"/>
              </a:lnSpc>
              <a:spcBef>
                <a:spcPts val="200"/>
              </a:spcBef>
              <a:spcAft>
                <a:spcPts val="0"/>
              </a:spcAft>
              <a:buClr>
                <a:schemeClr val="dk1"/>
              </a:buClr>
              <a:buSzPts val="1800"/>
              <a:buFont typeface="Calibri"/>
              <a:buChar char="➢"/>
            </a:pPr>
            <a:r>
              <a:rPr lang="en" sz="1800" b="1">
                <a:solidFill>
                  <a:schemeClr val="dk1"/>
                </a:solidFill>
                <a:latin typeface="Calibri"/>
                <a:ea typeface="Calibri"/>
                <a:cs typeface="Calibri"/>
                <a:sym typeface="Calibri"/>
              </a:rPr>
              <a:t>Camp History, Experience &amp; Aesthetics</a:t>
            </a:r>
            <a:endParaRPr sz="1800" b="1">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b="1">
                <a:solidFill>
                  <a:schemeClr val="dk1"/>
                </a:solidFill>
                <a:latin typeface="Calibri"/>
                <a:ea typeface="Calibri"/>
                <a:cs typeface="Calibri"/>
                <a:sym typeface="Calibri"/>
              </a:rPr>
              <a:t>Greater AMC Mission</a:t>
            </a:r>
            <a:endParaRPr sz="1800" b="1">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b="1">
                <a:solidFill>
                  <a:schemeClr val="dk1"/>
                </a:solidFill>
                <a:latin typeface="Calibri"/>
                <a:ea typeface="Calibri"/>
                <a:cs typeface="Calibri"/>
                <a:sym typeface="Calibri"/>
              </a:rPr>
              <a:t>Building codes</a:t>
            </a:r>
            <a:endParaRPr sz="1800" b="1">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b="1">
                <a:solidFill>
                  <a:schemeClr val="dk1"/>
                </a:solidFill>
                <a:latin typeface="Calibri"/>
                <a:ea typeface="Calibri"/>
                <a:cs typeface="Calibri"/>
                <a:sym typeface="Calibri"/>
              </a:rPr>
              <a:t>Diversity of uses</a:t>
            </a:r>
            <a:endParaRPr sz="1800" b="1">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b="1">
                <a:solidFill>
                  <a:schemeClr val="dk1"/>
                </a:solidFill>
                <a:latin typeface="Calibri"/>
                <a:ea typeface="Calibri"/>
                <a:cs typeface="Calibri"/>
                <a:sym typeface="Calibri"/>
              </a:rPr>
              <a:t>Financial considerations</a:t>
            </a:r>
            <a:endParaRPr sz="1800" b="1">
              <a:solidFill>
                <a:schemeClr val="dk1"/>
              </a:solidFill>
              <a:latin typeface="Calibri"/>
              <a:ea typeface="Calibri"/>
              <a:cs typeface="Calibri"/>
              <a:sym typeface="Calibri"/>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241"/>
        <p:cNvGrpSpPr/>
        <p:nvPr/>
      </p:nvGrpSpPr>
      <p:grpSpPr>
        <a:xfrm>
          <a:off x="0" y="0"/>
          <a:ext cx="0" cy="0"/>
          <a:chOff x="0" y="0"/>
          <a:chExt cx="0" cy="0"/>
        </a:xfrm>
      </p:grpSpPr>
      <p:sp>
        <p:nvSpPr>
          <p:cNvPr id="1242" name="Google Shape;1242;p162"/>
          <p:cNvSpPr txBox="1">
            <a:spLocks noGrp="1"/>
          </p:cNvSpPr>
          <p:nvPr>
            <p:ph type="ctrTitle"/>
          </p:nvPr>
        </p:nvSpPr>
        <p:spPr>
          <a:xfrm>
            <a:off x="311708" y="13260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CRC Lodge Project</a:t>
            </a:r>
            <a:br>
              <a:rPr lang="en"/>
            </a:br>
            <a:r>
              <a:rPr lang="en" b="1"/>
              <a:t>When?</a:t>
            </a:r>
            <a:endParaRPr b="1"/>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sp>
        <p:nvSpPr>
          <p:cNvPr id="1247" name="Google Shape;1247;p163"/>
          <p:cNvSpPr txBox="1">
            <a:spLocks noGrp="1"/>
          </p:cNvSpPr>
          <p:nvPr>
            <p:ph type="title"/>
          </p:nvPr>
        </p:nvSpPr>
        <p:spPr>
          <a:xfrm>
            <a:off x="221975" y="14215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When?</a:t>
            </a:r>
            <a:r>
              <a:rPr lang="en"/>
              <a:t> Timeline and Next Steps</a:t>
            </a:r>
            <a:endParaRPr/>
          </a:p>
        </p:txBody>
      </p:sp>
      <p:sp>
        <p:nvSpPr>
          <p:cNvPr id="1248" name="Google Shape;1248;p16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115</a:t>
            </a:fld>
            <a:endParaRPr/>
          </a:p>
        </p:txBody>
      </p:sp>
      <p:graphicFrame>
        <p:nvGraphicFramePr>
          <p:cNvPr id="1249" name="Google Shape;1249;p163"/>
          <p:cNvGraphicFramePr/>
          <p:nvPr/>
        </p:nvGraphicFramePr>
        <p:xfrm>
          <a:off x="160363" y="792775"/>
          <a:ext cx="8823275" cy="4055025"/>
        </p:xfrm>
        <a:graphic>
          <a:graphicData uri="http://schemas.openxmlformats.org/drawingml/2006/table">
            <a:tbl>
              <a:tblPr>
                <a:noFill/>
                <a:tableStyleId>{5B5928E9-F772-44D9-A7FD-B1D582639974}</a:tableStyleId>
              </a:tblPr>
              <a:tblGrid>
                <a:gridCol w="2490575">
                  <a:extLst>
                    <a:ext uri="{9D8B030D-6E8A-4147-A177-3AD203B41FA5}">
                      <a16:colId xmlns:a16="http://schemas.microsoft.com/office/drawing/2014/main" val="20000"/>
                    </a:ext>
                  </a:extLst>
                </a:gridCol>
                <a:gridCol w="382850">
                  <a:extLst>
                    <a:ext uri="{9D8B030D-6E8A-4147-A177-3AD203B41FA5}">
                      <a16:colId xmlns:a16="http://schemas.microsoft.com/office/drawing/2014/main" val="20001"/>
                    </a:ext>
                  </a:extLst>
                </a:gridCol>
                <a:gridCol w="382850">
                  <a:extLst>
                    <a:ext uri="{9D8B030D-6E8A-4147-A177-3AD203B41FA5}">
                      <a16:colId xmlns:a16="http://schemas.microsoft.com/office/drawing/2014/main" val="20002"/>
                    </a:ext>
                  </a:extLst>
                </a:gridCol>
                <a:gridCol w="382850">
                  <a:extLst>
                    <a:ext uri="{9D8B030D-6E8A-4147-A177-3AD203B41FA5}">
                      <a16:colId xmlns:a16="http://schemas.microsoft.com/office/drawing/2014/main" val="20003"/>
                    </a:ext>
                  </a:extLst>
                </a:gridCol>
                <a:gridCol w="382850">
                  <a:extLst>
                    <a:ext uri="{9D8B030D-6E8A-4147-A177-3AD203B41FA5}">
                      <a16:colId xmlns:a16="http://schemas.microsoft.com/office/drawing/2014/main" val="20004"/>
                    </a:ext>
                  </a:extLst>
                </a:gridCol>
                <a:gridCol w="382850">
                  <a:extLst>
                    <a:ext uri="{9D8B030D-6E8A-4147-A177-3AD203B41FA5}">
                      <a16:colId xmlns:a16="http://schemas.microsoft.com/office/drawing/2014/main" val="20005"/>
                    </a:ext>
                  </a:extLst>
                </a:gridCol>
                <a:gridCol w="382850">
                  <a:extLst>
                    <a:ext uri="{9D8B030D-6E8A-4147-A177-3AD203B41FA5}">
                      <a16:colId xmlns:a16="http://schemas.microsoft.com/office/drawing/2014/main" val="20006"/>
                    </a:ext>
                  </a:extLst>
                </a:gridCol>
                <a:gridCol w="416950">
                  <a:extLst>
                    <a:ext uri="{9D8B030D-6E8A-4147-A177-3AD203B41FA5}">
                      <a16:colId xmlns:a16="http://schemas.microsoft.com/office/drawing/2014/main" val="20007"/>
                    </a:ext>
                  </a:extLst>
                </a:gridCol>
                <a:gridCol w="465875">
                  <a:extLst>
                    <a:ext uri="{9D8B030D-6E8A-4147-A177-3AD203B41FA5}">
                      <a16:colId xmlns:a16="http://schemas.microsoft.com/office/drawing/2014/main" val="20008"/>
                    </a:ext>
                  </a:extLst>
                </a:gridCol>
                <a:gridCol w="472825">
                  <a:extLst>
                    <a:ext uri="{9D8B030D-6E8A-4147-A177-3AD203B41FA5}">
                      <a16:colId xmlns:a16="http://schemas.microsoft.com/office/drawing/2014/main" val="20009"/>
                    </a:ext>
                  </a:extLst>
                </a:gridCol>
                <a:gridCol w="382850">
                  <a:extLst>
                    <a:ext uri="{9D8B030D-6E8A-4147-A177-3AD203B41FA5}">
                      <a16:colId xmlns:a16="http://schemas.microsoft.com/office/drawing/2014/main" val="20010"/>
                    </a:ext>
                  </a:extLst>
                </a:gridCol>
                <a:gridCol w="382850">
                  <a:extLst>
                    <a:ext uri="{9D8B030D-6E8A-4147-A177-3AD203B41FA5}">
                      <a16:colId xmlns:a16="http://schemas.microsoft.com/office/drawing/2014/main" val="20011"/>
                    </a:ext>
                  </a:extLst>
                </a:gridCol>
                <a:gridCol w="382850">
                  <a:extLst>
                    <a:ext uri="{9D8B030D-6E8A-4147-A177-3AD203B41FA5}">
                      <a16:colId xmlns:a16="http://schemas.microsoft.com/office/drawing/2014/main" val="20012"/>
                    </a:ext>
                  </a:extLst>
                </a:gridCol>
                <a:gridCol w="382850">
                  <a:extLst>
                    <a:ext uri="{9D8B030D-6E8A-4147-A177-3AD203B41FA5}">
                      <a16:colId xmlns:a16="http://schemas.microsoft.com/office/drawing/2014/main" val="20013"/>
                    </a:ext>
                  </a:extLst>
                </a:gridCol>
                <a:gridCol w="382850">
                  <a:extLst>
                    <a:ext uri="{9D8B030D-6E8A-4147-A177-3AD203B41FA5}">
                      <a16:colId xmlns:a16="http://schemas.microsoft.com/office/drawing/2014/main" val="20014"/>
                    </a:ext>
                  </a:extLst>
                </a:gridCol>
                <a:gridCol w="382850">
                  <a:extLst>
                    <a:ext uri="{9D8B030D-6E8A-4147-A177-3AD203B41FA5}">
                      <a16:colId xmlns:a16="http://schemas.microsoft.com/office/drawing/2014/main" val="20015"/>
                    </a:ext>
                  </a:extLst>
                </a:gridCol>
                <a:gridCol w="382850">
                  <a:extLst>
                    <a:ext uri="{9D8B030D-6E8A-4147-A177-3AD203B41FA5}">
                      <a16:colId xmlns:a16="http://schemas.microsoft.com/office/drawing/2014/main" val="20016"/>
                    </a:ext>
                  </a:extLst>
                </a:gridCol>
              </a:tblGrid>
              <a:tr h="371225">
                <a:tc rowSpan="2">
                  <a:txBody>
                    <a:bodyPr/>
                    <a:lstStyle/>
                    <a:p>
                      <a:pPr marL="0" lvl="0" indent="0" algn="l" rtl="0">
                        <a:spcBef>
                          <a:spcPts val="0"/>
                        </a:spcBef>
                        <a:spcAft>
                          <a:spcPts val="0"/>
                        </a:spcAft>
                        <a:buNone/>
                      </a:pPr>
                      <a:endParaRPr/>
                    </a:p>
                  </a:txBody>
                  <a:tcPr marL="45700" marR="45700" marT="45700" marB="45700"/>
                </a:tc>
                <a:tc gridSpan="2">
                  <a:txBody>
                    <a:bodyPr/>
                    <a:lstStyle/>
                    <a:p>
                      <a:pPr marL="0" lvl="0" indent="0" algn="ctr" rtl="0">
                        <a:spcBef>
                          <a:spcPts val="0"/>
                        </a:spcBef>
                        <a:spcAft>
                          <a:spcPts val="0"/>
                        </a:spcAft>
                        <a:buNone/>
                      </a:pPr>
                      <a:r>
                        <a:rPr lang="en" b="1"/>
                        <a:t>2019</a:t>
                      </a:r>
                      <a:endParaRPr b="1"/>
                    </a:p>
                  </a:txBody>
                  <a:tcPr marL="45700" marR="45700" marT="45700" marB="45700"/>
                </a:tc>
                <a:tc hMerge="1">
                  <a:txBody>
                    <a:bodyPr/>
                    <a:lstStyle/>
                    <a:p>
                      <a:endParaRPr lang="en-US"/>
                    </a:p>
                  </a:txBody>
                  <a:tcPr/>
                </a:tc>
                <a:tc gridSpan="4">
                  <a:txBody>
                    <a:bodyPr/>
                    <a:lstStyle/>
                    <a:p>
                      <a:pPr marL="0" lvl="0" indent="0" algn="ctr" rtl="0">
                        <a:spcBef>
                          <a:spcPts val="0"/>
                        </a:spcBef>
                        <a:spcAft>
                          <a:spcPts val="0"/>
                        </a:spcAft>
                        <a:buNone/>
                      </a:pPr>
                      <a:r>
                        <a:rPr lang="en" b="1"/>
                        <a:t>2020</a:t>
                      </a:r>
                      <a:endParaRPr b="1"/>
                    </a:p>
                  </a:txBody>
                  <a:tcPr marL="45700" marR="45700" marT="45700" marB="45700"/>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ctr" rtl="0">
                        <a:spcBef>
                          <a:spcPts val="0"/>
                        </a:spcBef>
                        <a:spcAft>
                          <a:spcPts val="0"/>
                        </a:spcAft>
                        <a:buNone/>
                      </a:pPr>
                      <a:r>
                        <a:rPr lang="en" b="1"/>
                        <a:t>2021</a:t>
                      </a:r>
                      <a:endParaRPr b="1"/>
                    </a:p>
                  </a:txBody>
                  <a:tcPr marL="45700" marR="45700" marT="45700" marB="45700">
                    <a:lnB w="9525" cap="flat" cmpd="sng">
                      <a:solidFill>
                        <a:srgbClr val="9E9E9E"/>
                      </a:solidFill>
                      <a:prstDash val="solid"/>
                      <a:round/>
                      <a:headEnd type="none" w="sm" len="sm"/>
                      <a:tailEnd type="none" w="sm" len="sm"/>
                    </a:lnB>
                  </a:tcPr>
                </a:tc>
                <a:tc hMerge="1">
                  <a:txBody>
                    <a:bodyPr/>
                    <a:lstStyle/>
                    <a:p>
                      <a:endParaRPr lang="en-US"/>
                    </a:p>
                  </a:txBody>
                  <a:tcPr/>
                </a:tc>
                <a:tc hMerge="1">
                  <a:txBody>
                    <a:bodyPr/>
                    <a:lstStyle/>
                    <a:p>
                      <a:endParaRPr lang="en-US"/>
                    </a:p>
                  </a:txBody>
                  <a:tcPr/>
                </a:tc>
                <a:tc hMerge="1">
                  <a:txBody>
                    <a:bodyPr/>
                    <a:lstStyle/>
                    <a:p>
                      <a:endParaRPr lang="en-US"/>
                    </a:p>
                  </a:txBody>
                  <a:tcPr/>
                </a:tc>
                <a:tc gridSpan="4">
                  <a:txBody>
                    <a:bodyPr/>
                    <a:lstStyle/>
                    <a:p>
                      <a:pPr marL="0" lvl="0" indent="0" algn="ctr" rtl="0">
                        <a:spcBef>
                          <a:spcPts val="0"/>
                        </a:spcBef>
                        <a:spcAft>
                          <a:spcPts val="0"/>
                        </a:spcAft>
                        <a:buNone/>
                      </a:pPr>
                      <a:r>
                        <a:rPr lang="en" b="1"/>
                        <a:t>2022</a:t>
                      </a:r>
                      <a:endParaRPr b="1"/>
                    </a:p>
                  </a:txBody>
                  <a:tcPr marL="45700" marR="45700" marT="45700" marB="45700"/>
                </a:tc>
                <a:tc hMerge="1">
                  <a:txBody>
                    <a:bodyPr/>
                    <a:lstStyle/>
                    <a:p>
                      <a:endParaRPr lang="en-US"/>
                    </a:p>
                  </a:txBody>
                  <a:tcPr/>
                </a:tc>
                <a:tc hMerge="1">
                  <a:txBody>
                    <a:bodyPr/>
                    <a:lstStyle/>
                    <a:p>
                      <a:endParaRPr lang="en-US"/>
                    </a:p>
                  </a:txBody>
                  <a:tcPr/>
                </a:tc>
                <a:tc hMerge="1">
                  <a:txBody>
                    <a:bodyPr/>
                    <a:lstStyle/>
                    <a:p>
                      <a:endParaRPr lang="en-US"/>
                    </a:p>
                  </a:txBody>
                  <a:tcPr/>
                </a:tc>
                <a:tc gridSpan="2">
                  <a:txBody>
                    <a:bodyPr/>
                    <a:lstStyle/>
                    <a:p>
                      <a:pPr marL="0" lvl="0" indent="0" algn="ctr" rtl="0">
                        <a:spcBef>
                          <a:spcPts val="0"/>
                        </a:spcBef>
                        <a:spcAft>
                          <a:spcPts val="0"/>
                        </a:spcAft>
                        <a:buNone/>
                      </a:pPr>
                      <a:r>
                        <a:rPr lang="en" b="1"/>
                        <a:t>2023</a:t>
                      </a:r>
                      <a:endParaRPr b="1"/>
                    </a:p>
                  </a:txBody>
                  <a:tcPr marL="45700" marR="45700" marT="45700" marB="45700"/>
                </a:tc>
                <a:tc hMerge="1">
                  <a:txBody>
                    <a:bodyPr/>
                    <a:lstStyle/>
                    <a:p>
                      <a:endParaRPr lang="en-US"/>
                    </a:p>
                  </a:txBody>
                  <a:tcPr/>
                </a:tc>
                <a:extLst>
                  <a:ext uri="{0D108BD9-81ED-4DB2-BD59-A6C34878D82A}">
                    <a16:rowId xmlns:a16="http://schemas.microsoft.com/office/drawing/2014/main" val="10000"/>
                  </a:ext>
                </a:extLst>
              </a:tr>
              <a:tr h="357000">
                <a:tc vMerge="1">
                  <a:txBody>
                    <a:bodyPr/>
                    <a:lstStyle/>
                    <a:p>
                      <a:endParaRPr lang="en-US"/>
                    </a:p>
                  </a:txBody>
                  <a:tcPr/>
                </a:tc>
                <a:tc>
                  <a:txBody>
                    <a:bodyPr/>
                    <a:lstStyle/>
                    <a:p>
                      <a:pPr marL="0" lvl="0" indent="0" algn="ctr" rtl="0">
                        <a:spcBef>
                          <a:spcPts val="0"/>
                        </a:spcBef>
                        <a:spcAft>
                          <a:spcPts val="0"/>
                        </a:spcAft>
                        <a:buNone/>
                      </a:pPr>
                      <a:r>
                        <a:rPr lang="en" b="1"/>
                        <a:t>Su</a:t>
                      </a:r>
                      <a:endParaRPr b="1"/>
                    </a:p>
                  </a:txBody>
                  <a:tcPr marL="45700" marR="45700" marT="45700" marB="45700"/>
                </a:tc>
                <a:tc>
                  <a:txBody>
                    <a:bodyPr/>
                    <a:lstStyle/>
                    <a:p>
                      <a:pPr marL="0" lvl="0" indent="0" algn="ctr" rtl="0">
                        <a:spcBef>
                          <a:spcPts val="0"/>
                        </a:spcBef>
                        <a:spcAft>
                          <a:spcPts val="0"/>
                        </a:spcAft>
                        <a:buNone/>
                      </a:pPr>
                      <a:r>
                        <a:rPr lang="en" b="1"/>
                        <a:t>Fa</a:t>
                      </a:r>
                      <a:endParaRPr b="1"/>
                    </a:p>
                  </a:txBody>
                  <a:tcPr marL="45700" marR="45700" marT="45700" marB="45700"/>
                </a:tc>
                <a:tc>
                  <a:txBody>
                    <a:bodyPr/>
                    <a:lstStyle/>
                    <a:p>
                      <a:pPr marL="0" lvl="0" indent="0" algn="ctr" rtl="0">
                        <a:spcBef>
                          <a:spcPts val="0"/>
                        </a:spcBef>
                        <a:spcAft>
                          <a:spcPts val="0"/>
                        </a:spcAft>
                        <a:buNone/>
                      </a:pPr>
                      <a:r>
                        <a:rPr lang="en" b="1"/>
                        <a:t>Wi</a:t>
                      </a:r>
                      <a:endParaRPr b="1"/>
                    </a:p>
                  </a:txBody>
                  <a:tcPr marL="45700" marR="45700" marT="45700" marB="45700"/>
                </a:tc>
                <a:tc>
                  <a:txBody>
                    <a:bodyPr/>
                    <a:lstStyle/>
                    <a:p>
                      <a:pPr marL="0" lvl="0" indent="0" algn="ctr" rtl="0">
                        <a:spcBef>
                          <a:spcPts val="0"/>
                        </a:spcBef>
                        <a:spcAft>
                          <a:spcPts val="0"/>
                        </a:spcAft>
                        <a:buNone/>
                      </a:pPr>
                      <a:r>
                        <a:rPr lang="en" b="1"/>
                        <a:t>Sp</a:t>
                      </a:r>
                      <a:endParaRPr b="1"/>
                    </a:p>
                  </a:txBody>
                  <a:tcPr marL="45700" marR="45700" marT="45700" marB="45700">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b="1"/>
                        <a:t>Su</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Fa</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Wi</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Sp</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Su</a:t>
                      </a:r>
                      <a:endParaRPr b="1"/>
                    </a:p>
                  </a:txBody>
                  <a:tcPr marL="45700" marR="45700" marT="45700" marB="45700">
                    <a:lnL w="9525" cap="flat" cmpd="sng">
                      <a:solidFill>
                        <a:srgbClr val="9E9E9E"/>
                      </a:solidFill>
                      <a:prstDash val="solid"/>
                      <a:round/>
                      <a:headEnd type="none" w="sm" len="sm"/>
                      <a:tailEnd type="none" w="sm" len="sm"/>
                    </a:lnL>
                  </a:tcPr>
                </a:tc>
                <a:tc>
                  <a:txBody>
                    <a:bodyPr/>
                    <a:lstStyle/>
                    <a:p>
                      <a:pPr marL="0" lvl="0" indent="0" algn="ctr" rtl="0">
                        <a:spcBef>
                          <a:spcPts val="0"/>
                        </a:spcBef>
                        <a:spcAft>
                          <a:spcPts val="0"/>
                        </a:spcAft>
                        <a:buNone/>
                      </a:pPr>
                      <a:r>
                        <a:rPr lang="en" b="1"/>
                        <a:t>Fa</a:t>
                      </a:r>
                      <a:endParaRPr b="1"/>
                    </a:p>
                  </a:txBody>
                  <a:tcPr marL="45700" marR="45700" marT="45700" marB="45700"/>
                </a:tc>
                <a:tc>
                  <a:txBody>
                    <a:bodyPr/>
                    <a:lstStyle/>
                    <a:p>
                      <a:pPr marL="0" lvl="0" indent="0" algn="ctr" rtl="0">
                        <a:spcBef>
                          <a:spcPts val="0"/>
                        </a:spcBef>
                        <a:spcAft>
                          <a:spcPts val="0"/>
                        </a:spcAft>
                        <a:buNone/>
                      </a:pPr>
                      <a:r>
                        <a:rPr lang="en" b="1"/>
                        <a:t>Wi</a:t>
                      </a:r>
                      <a:endParaRPr b="1"/>
                    </a:p>
                  </a:txBody>
                  <a:tcPr marL="45700" marR="45700" marT="45700" marB="45700"/>
                </a:tc>
                <a:tc>
                  <a:txBody>
                    <a:bodyPr/>
                    <a:lstStyle/>
                    <a:p>
                      <a:pPr marL="0" lvl="0" indent="0" algn="ctr" rtl="0">
                        <a:spcBef>
                          <a:spcPts val="0"/>
                        </a:spcBef>
                        <a:spcAft>
                          <a:spcPts val="0"/>
                        </a:spcAft>
                        <a:buNone/>
                      </a:pPr>
                      <a:r>
                        <a:rPr lang="en" b="1"/>
                        <a:t>Sp</a:t>
                      </a:r>
                      <a:endParaRPr b="1"/>
                    </a:p>
                  </a:txBody>
                  <a:tcPr marL="45700" marR="45700" marT="45700" marB="45700"/>
                </a:tc>
                <a:tc>
                  <a:txBody>
                    <a:bodyPr/>
                    <a:lstStyle/>
                    <a:p>
                      <a:pPr marL="0" lvl="0" indent="0" algn="ctr" rtl="0">
                        <a:spcBef>
                          <a:spcPts val="0"/>
                        </a:spcBef>
                        <a:spcAft>
                          <a:spcPts val="0"/>
                        </a:spcAft>
                        <a:buNone/>
                      </a:pPr>
                      <a:r>
                        <a:rPr lang="en" b="1"/>
                        <a:t>Su</a:t>
                      </a:r>
                      <a:endParaRPr b="1"/>
                    </a:p>
                  </a:txBody>
                  <a:tcPr marL="45700" marR="45700" marT="45700" marB="45700"/>
                </a:tc>
                <a:tc>
                  <a:txBody>
                    <a:bodyPr/>
                    <a:lstStyle/>
                    <a:p>
                      <a:pPr marL="0" lvl="0" indent="0" algn="ctr" rtl="0">
                        <a:spcBef>
                          <a:spcPts val="0"/>
                        </a:spcBef>
                        <a:spcAft>
                          <a:spcPts val="0"/>
                        </a:spcAft>
                        <a:buNone/>
                      </a:pPr>
                      <a:r>
                        <a:rPr lang="en" b="1"/>
                        <a:t>Fa</a:t>
                      </a:r>
                      <a:endParaRPr b="1"/>
                    </a:p>
                  </a:txBody>
                  <a:tcPr marL="45700" marR="45700" marT="45700" marB="45700"/>
                </a:tc>
                <a:tc>
                  <a:txBody>
                    <a:bodyPr/>
                    <a:lstStyle/>
                    <a:p>
                      <a:pPr marL="0" lvl="0" indent="0" algn="ctr" rtl="0">
                        <a:spcBef>
                          <a:spcPts val="0"/>
                        </a:spcBef>
                        <a:spcAft>
                          <a:spcPts val="0"/>
                        </a:spcAft>
                        <a:buNone/>
                      </a:pPr>
                      <a:r>
                        <a:rPr lang="en" b="1"/>
                        <a:t>Wi</a:t>
                      </a:r>
                      <a:endParaRPr b="1"/>
                    </a:p>
                  </a:txBody>
                  <a:tcPr marL="45700" marR="45700" marT="45700" marB="45700"/>
                </a:tc>
                <a:tc>
                  <a:txBody>
                    <a:bodyPr/>
                    <a:lstStyle/>
                    <a:p>
                      <a:pPr marL="0" lvl="0" indent="0" algn="ctr" rtl="0">
                        <a:spcBef>
                          <a:spcPts val="0"/>
                        </a:spcBef>
                        <a:spcAft>
                          <a:spcPts val="0"/>
                        </a:spcAft>
                        <a:buNone/>
                      </a:pPr>
                      <a:r>
                        <a:rPr lang="en" b="1"/>
                        <a:t>Sp</a:t>
                      </a:r>
                      <a:endParaRPr b="1"/>
                    </a:p>
                  </a:txBody>
                  <a:tcPr marL="45700" marR="45700" marT="45700" marB="45700"/>
                </a:tc>
                <a:extLst>
                  <a:ext uri="{0D108BD9-81ED-4DB2-BD59-A6C34878D82A}">
                    <a16:rowId xmlns:a16="http://schemas.microsoft.com/office/drawing/2014/main" val="10001"/>
                  </a:ext>
                </a:extLst>
              </a:tr>
              <a:tr h="371225">
                <a:tc>
                  <a:txBody>
                    <a:bodyPr/>
                    <a:lstStyle/>
                    <a:p>
                      <a:pPr marL="0" lvl="0" indent="0" algn="l" rtl="0">
                        <a:spcBef>
                          <a:spcPts val="0"/>
                        </a:spcBef>
                        <a:spcAft>
                          <a:spcPts val="0"/>
                        </a:spcAft>
                        <a:buNone/>
                      </a:pPr>
                      <a:r>
                        <a:rPr lang="en" b="1"/>
                        <a:t>Summer Seasons</a:t>
                      </a:r>
                      <a:endParaRPr b="1"/>
                    </a:p>
                  </a:txBody>
                  <a:tcPr marL="45700" marR="45700" marT="45700" marB="45700"/>
                </a:tc>
                <a:tc>
                  <a:txBody>
                    <a:bodyPr/>
                    <a:lstStyle/>
                    <a:p>
                      <a:pPr marL="0" lvl="0" indent="0" algn="l" rtl="0">
                        <a:spcBef>
                          <a:spcPts val="0"/>
                        </a:spcBef>
                        <a:spcAft>
                          <a:spcPts val="0"/>
                        </a:spcAft>
                        <a:buClr>
                          <a:schemeClr val="dk1"/>
                        </a:buClr>
                        <a:buSzPts val="1100"/>
                        <a:buFont typeface="Arial"/>
                        <a:buNone/>
                      </a:pPr>
                      <a:r>
                        <a:rPr lang="en" sz="1200" b="1">
                          <a:solidFill>
                            <a:schemeClr val="dk1"/>
                          </a:solidFill>
                        </a:rPr>
                        <a:t>101</a:t>
                      </a:r>
                      <a:endParaRPr b="1"/>
                    </a:p>
                  </a:txBody>
                  <a:tcPr marL="45700" marR="45700" marT="45700" marB="45700">
                    <a:solidFill>
                      <a:srgbClr val="FFFF00"/>
                    </a:solidFill>
                  </a:tcPr>
                </a:tc>
                <a:tc>
                  <a:txBody>
                    <a:bodyPr/>
                    <a:lstStyle/>
                    <a:p>
                      <a:pPr marL="0" lvl="0" indent="0" algn="l" rtl="0">
                        <a:spcBef>
                          <a:spcPts val="0"/>
                        </a:spcBef>
                        <a:spcAft>
                          <a:spcPts val="0"/>
                        </a:spcAft>
                        <a:buNone/>
                      </a:pPr>
                      <a:endParaRPr b="1"/>
                    </a:p>
                  </a:txBody>
                  <a:tcPr marL="45700" marR="45700" marT="45700" marB="45700"/>
                </a:tc>
                <a:tc>
                  <a:txBody>
                    <a:bodyPr/>
                    <a:lstStyle/>
                    <a:p>
                      <a:pPr marL="0" lvl="0" indent="0" algn="l" rtl="0">
                        <a:spcBef>
                          <a:spcPts val="0"/>
                        </a:spcBef>
                        <a:spcAft>
                          <a:spcPts val="0"/>
                        </a:spcAft>
                        <a:buNone/>
                      </a:pPr>
                      <a:endParaRPr b="1"/>
                    </a:p>
                  </a:txBody>
                  <a:tcPr marL="45700" marR="45700" marT="45700" marB="45700"/>
                </a:tc>
                <a:tc>
                  <a:txBody>
                    <a:bodyPr/>
                    <a:lstStyle/>
                    <a:p>
                      <a:pPr marL="0" lvl="0" indent="0" algn="l" rtl="0">
                        <a:spcBef>
                          <a:spcPts val="0"/>
                        </a:spcBef>
                        <a:spcAft>
                          <a:spcPts val="0"/>
                        </a:spcAft>
                        <a:buNone/>
                      </a:pPr>
                      <a:endParaRPr b="1"/>
                    </a:p>
                  </a:txBody>
                  <a:tcPr marL="45700" marR="45700" marT="45700" marB="45700"/>
                </a:tc>
                <a:tc>
                  <a:txBody>
                    <a:bodyPr/>
                    <a:lstStyle/>
                    <a:p>
                      <a:pPr marL="0" lvl="0" indent="0" algn="l" rtl="0">
                        <a:spcBef>
                          <a:spcPts val="0"/>
                        </a:spcBef>
                        <a:spcAft>
                          <a:spcPts val="0"/>
                        </a:spcAft>
                        <a:buNone/>
                      </a:pPr>
                      <a:r>
                        <a:rPr lang="en" sz="1200" b="1"/>
                        <a:t>102</a:t>
                      </a:r>
                      <a:endParaRPr sz="1200" b="1"/>
                    </a:p>
                  </a:txBody>
                  <a:tcPr marL="45700" marR="45700" marT="45700" marB="45700" anchor="ctr">
                    <a:lnT w="9525" cap="flat" cmpd="sng">
                      <a:solidFill>
                        <a:srgbClr val="9E9E9E"/>
                      </a:solidFill>
                      <a:prstDash val="solid"/>
                      <a:round/>
                      <a:headEnd type="none" w="sm" len="sm"/>
                      <a:tailEnd type="none" w="sm" len="sm"/>
                    </a:lnT>
                    <a:solidFill>
                      <a:srgbClr val="FFFF00"/>
                    </a:solidFill>
                  </a:tcPr>
                </a:tc>
                <a:tc>
                  <a:txBody>
                    <a:bodyPr/>
                    <a:lstStyle/>
                    <a:p>
                      <a:pPr marL="0" lvl="0" indent="0" algn="l" rtl="0">
                        <a:spcBef>
                          <a:spcPts val="0"/>
                        </a:spcBef>
                        <a:spcAft>
                          <a:spcPts val="0"/>
                        </a:spcAft>
                        <a:buNone/>
                      </a:pPr>
                      <a:endParaRPr b="1"/>
                    </a:p>
                  </a:txBody>
                  <a:tcPr marL="45700" marR="45700" marT="45700" marB="45700">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b="1"/>
                    </a:p>
                  </a:txBody>
                  <a:tcPr marL="45700" marR="45700" marT="45700" marB="45700">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None/>
                      </a:pPr>
                      <a:endParaRPr b="1"/>
                    </a:p>
                  </a:txBody>
                  <a:tcPr marL="45700" marR="45700" marT="45700" marB="45700">
                    <a:lnT w="9525" cap="flat" cmpd="sng">
                      <a:solidFill>
                        <a:srgbClr val="9E9E9E"/>
                      </a:solidFill>
                      <a:prstDash val="solid"/>
                      <a:round/>
                      <a:headEnd type="none" w="sm" len="sm"/>
                      <a:tailEnd type="none" w="sm" len="sm"/>
                    </a:lnT>
                  </a:tcPr>
                </a:tc>
                <a:tc>
                  <a:txBody>
                    <a:bodyPr/>
                    <a:lstStyle/>
                    <a:p>
                      <a:pPr marL="0" lvl="0" indent="0" algn="l" rtl="0">
                        <a:spcBef>
                          <a:spcPts val="0"/>
                        </a:spcBef>
                        <a:spcAft>
                          <a:spcPts val="0"/>
                        </a:spcAft>
                        <a:buClr>
                          <a:schemeClr val="dk1"/>
                        </a:buClr>
                        <a:buSzPts val="1100"/>
                        <a:buFont typeface="Arial"/>
                        <a:buNone/>
                      </a:pPr>
                      <a:r>
                        <a:rPr lang="en" sz="1200" b="1">
                          <a:solidFill>
                            <a:schemeClr val="dk1"/>
                          </a:solidFill>
                        </a:rPr>
                        <a:t>103</a:t>
                      </a:r>
                      <a:endParaRPr b="1"/>
                    </a:p>
                  </a:txBody>
                  <a:tcPr marL="45700" marR="45700" marT="45700" marB="45700">
                    <a:solidFill>
                      <a:srgbClr val="FFFF00"/>
                    </a:solidFill>
                  </a:tcPr>
                </a:tc>
                <a:tc>
                  <a:txBody>
                    <a:bodyPr/>
                    <a:lstStyle/>
                    <a:p>
                      <a:pPr marL="0" lvl="0" indent="0" algn="l" rtl="0">
                        <a:spcBef>
                          <a:spcPts val="0"/>
                        </a:spcBef>
                        <a:spcAft>
                          <a:spcPts val="0"/>
                        </a:spcAft>
                        <a:buNone/>
                      </a:pPr>
                      <a:endParaRPr b="1"/>
                    </a:p>
                  </a:txBody>
                  <a:tcPr marL="45700" marR="45700" marT="45700" marB="45700"/>
                </a:tc>
                <a:tc>
                  <a:txBody>
                    <a:bodyPr/>
                    <a:lstStyle/>
                    <a:p>
                      <a:pPr marL="0" lvl="0" indent="0" algn="l" rtl="0">
                        <a:spcBef>
                          <a:spcPts val="0"/>
                        </a:spcBef>
                        <a:spcAft>
                          <a:spcPts val="0"/>
                        </a:spcAft>
                        <a:buNone/>
                      </a:pPr>
                      <a:endParaRPr b="1"/>
                    </a:p>
                  </a:txBody>
                  <a:tcPr marL="45700" marR="45700" marT="45700" marB="45700"/>
                </a:tc>
                <a:tc>
                  <a:txBody>
                    <a:bodyPr/>
                    <a:lstStyle/>
                    <a:p>
                      <a:pPr marL="0" lvl="0" indent="0" algn="l" rtl="0">
                        <a:spcBef>
                          <a:spcPts val="0"/>
                        </a:spcBef>
                        <a:spcAft>
                          <a:spcPts val="0"/>
                        </a:spcAft>
                        <a:buNone/>
                      </a:pPr>
                      <a:endParaRPr b="1"/>
                    </a:p>
                  </a:txBody>
                  <a:tcPr marL="45700" marR="45700" marT="45700" marB="45700"/>
                </a:tc>
                <a:tc>
                  <a:txBody>
                    <a:bodyPr/>
                    <a:lstStyle/>
                    <a:p>
                      <a:pPr marL="0" lvl="0" indent="0" algn="l" rtl="0">
                        <a:spcBef>
                          <a:spcPts val="0"/>
                        </a:spcBef>
                        <a:spcAft>
                          <a:spcPts val="0"/>
                        </a:spcAft>
                        <a:buNone/>
                      </a:pPr>
                      <a:r>
                        <a:rPr lang="en" sz="1200" b="1"/>
                        <a:t>104</a:t>
                      </a:r>
                      <a:endParaRPr sz="1200" b="1"/>
                    </a:p>
                  </a:txBody>
                  <a:tcPr marL="45700" marR="45700" marT="45700" marB="45700">
                    <a:solidFill>
                      <a:srgbClr val="FFFF00"/>
                    </a:solidFill>
                  </a:tcPr>
                </a:tc>
                <a:tc>
                  <a:txBody>
                    <a:bodyPr/>
                    <a:lstStyle/>
                    <a:p>
                      <a:pPr marL="0" lvl="0" indent="0" algn="l" rtl="0">
                        <a:spcBef>
                          <a:spcPts val="0"/>
                        </a:spcBef>
                        <a:spcAft>
                          <a:spcPts val="0"/>
                        </a:spcAft>
                        <a:buNone/>
                      </a:pPr>
                      <a:endParaRPr b="1"/>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extLst>
                  <a:ext uri="{0D108BD9-81ED-4DB2-BD59-A6C34878D82A}">
                    <a16:rowId xmlns:a16="http://schemas.microsoft.com/office/drawing/2014/main" val="10002"/>
                  </a:ext>
                </a:extLst>
              </a:tr>
              <a:tr h="357000">
                <a:tc>
                  <a:txBody>
                    <a:bodyPr/>
                    <a:lstStyle/>
                    <a:p>
                      <a:pPr marL="0" lvl="0" indent="0" algn="l" rtl="0">
                        <a:spcBef>
                          <a:spcPts val="0"/>
                        </a:spcBef>
                        <a:spcAft>
                          <a:spcPts val="0"/>
                        </a:spcAft>
                        <a:buNone/>
                      </a:pPr>
                      <a:r>
                        <a:rPr lang="en" b="1"/>
                        <a:t>CR Community feedback</a:t>
                      </a:r>
                      <a:endParaRPr b="1"/>
                    </a:p>
                  </a:txBody>
                  <a:tcPr marL="45700" marR="45700" marT="45700" marB="45700"/>
                </a:tc>
                <a:tc>
                  <a:txBody>
                    <a:bodyPr/>
                    <a:lstStyle/>
                    <a:p>
                      <a:pPr marL="0" lvl="0" indent="0" algn="l" rtl="0">
                        <a:spcBef>
                          <a:spcPts val="0"/>
                        </a:spcBef>
                        <a:spcAft>
                          <a:spcPts val="0"/>
                        </a:spcAft>
                        <a:buNone/>
                      </a:pPr>
                      <a:endParaRPr/>
                    </a:p>
                  </a:txBody>
                  <a:tcPr marL="45700" marR="45700" marT="45700" marB="45700">
                    <a:solidFill>
                      <a:srgbClr val="980000"/>
                    </a:solidFill>
                  </a:tcPr>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extLst>
                  <a:ext uri="{0D108BD9-81ED-4DB2-BD59-A6C34878D82A}">
                    <a16:rowId xmlns:a16="http://schemas.microsoft.com/office/drawing/2014/main" val="10003"/>
                  </a:ext>
                </a:extLst>
              </a:tr>
              <a:tr h="371225">
                <a:tc>
                  <a:txBody>
                    <a:bodyPr/>
                    <a:lstStyle/>
                    <a:p>
                      <a:pPr marL="0" lvl="0" indent="0" algn="l" rtl="0">
                        <a:spcBef>
                          <a:spcPts val="0"/>
                        </a:spcBef>
                        <a:spcAft>
                          <a:spcPts val="0"/>
                        </a:spcAft>
                        <a:buNone/>
                      </a:pPr>
                      <a:r>
                        <a:rPr lang="en" b="1"/>
                        <a:t>Develop feasible schedule</a:t>
                      </a:r>
                      <a:endParaRPr b="1"/>
                    </a:p>
                  </a:txBody>
                  <a:tcPr marL="45700" marR="45700" marT="45700" marB="45700"/>
                </a:tc>
                <a:tc>
                  <a:txBody>
                    <a:bodyPr/>
                    <a:lstStyle/>
                    <a:p>
                      <a:pPr marL="0" lvl="0" indent="0" algn="l" rtl="0">
                        <a:spcBef>
                          <a:spcPts val="0"/>
                        </a:spcBef>
                        <a:spcAft>
                          <a:spcPts val="0"/>
                        </a:spcAft>
                        <a:buNone/>
                      </a:pPr>
                      <a:endParaRPr/>
                    </a:p>
                  </a:txBody>
                  <a:tcPr marL="45700" marR="45700" marT="45700" marB="45700">
                    <a:solidFill>
                      <a:srgbClr val="E06666"/>
                    </a:solidFill>
                  </a:tcPr>
                </a:tc>
                <a:tc>
                  <a:txBody>
                    <a:bodyPr/>
                    <a:lstStyle/>
                    <a:p>
                      <a:pPr marL="0" lvl="0" indent="0" algn="l" rtl="0">
                        <a:spcBef>
                          <a:spcPts val="0"/>
                        </a:spcBef>
                        <a:spcAft>
                          <a:spcPts val="0"/>
                        </a:spcAft>
                        <a:buNone/>
                      </a:pPr>
                      <a:endParaRPr/>
                    </a:p>
                  </a:txBody>
                  <a:tcPr marL="45700" marR="45700" marT="45700" marB="45700">
                    <a:solidFill>
                      <a:srgbClr val="E06666"/>
                    </a:solidFill>
                  </a:tcPr>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extLst>
                  <a:ext uri="{0D108BD9-81ED-4DB2-BD59-A6C34878D82A}">
                    <a16:rowId xmlns:a16="http://schemas.microsoft.com/office/drawing/2014/main" val="10004"/>
                  </a:ext>
                </a:extLst>
              </a:tr>
              <a:tr h="371225">
                <a:tc>
                  <a:txBody>
                    <a:bodyPr/>
                    <a:lstStyle/>
                    <a:p>
                      <a:pPr marL="0" lvl="0" indent="0" algn="l" rtl="0">
                        <a:spcBef>
                          <a:spcPts val="0"/>
                        </a:spcBef>
                        <a:spcAft>
                          <a:spcPts val="0"/>
                        </a:spcAft>
                        <a:buNone/>
                      </a:pPr>
                      <a:r>
                        <a:rPr lang="en" b="1"/>
                        <a:t>Finalize financial estimates</a:t>
                      </a:r>
                      <a:endParaRPr b="1"/>
                    </a:p>
                  </a:txBody>
                  <a:tcPr marL="45700" marR="45700" marT="45700" marB="45700"/>
                </a:tc>
                <a:tc>
                  <a:txBody>
                    <a:bodyPr/>
                    <a:lstStyle/>
                    <a:p>
                      <a:pPr marL="0" lvl="0" indent="0" algn="l" rtl="0">
                        <a:spcBef>
                          <a:spcPts val="0"/>
                        </a:spcBef>
                        <a:spcAft>
                          <a:spcPts val="0"/>
                        </a:spcAft>
                        <a:buNone/>
                      </a:pPr>
                      <a:endParaRPr/>
                    </a:p>
                  </a:txBody>
                  <a:tcPr marL="45700" marR="45700" marT="45700" marB="45700">
                    <a:solidFill>
                      <a:srgbClr val="F1C232"/>
                    </a:solidFill>
                  </a:tcPr>
                </a:tc>
                <a:tc>
                  <a:txBody>
                    <a:bodyPr/>
                    <a:lstStyle/>
                    <a:p>
                      <a:pPr marL="0" lvl="0" indent="0" algn="l" rtl="0">
                        <a:spcBef>
                          <a:spcPts val="0"/>
                        </a:spcBef>
                        <a:spcAft>
                          <a:spcPts val="0"/>
                        </a:spcAft>
                        <a:buNone/>
                      </a:pPr>
                      <a:endParaRPr/>
                    </a:p>
                  </a:txBody>
                  <a:tcPr marL="45700" marR="45700" marT="45700" marB="45700">
                    <a:solidFill>
                      <a:srgbClr val="F1C232"/>
                    </a:solidFill>
                  </a:tcPr>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extLst>
                  <a:ext uri="{0D108BD9-81ED-4DB2-BD59-A6C34878D82A}">
                    <a16:rowId xmlns:a16="http://schemas.microsoft.com/office/drawing/2014/main" val="10005"/>
                  </a:ext>
                </a:extLst>
              </a:tr>
              <a:tr h="371225">
                <a:tc>
                  <a:txBody>
                    <a:bodyPr/>
                    <a:lstStyle/>
                    <a:p>
                      <a:pPr marL="0" lvl="0" indent="0" algn="l" rtl="0">
                        <a:spcBef>
                          <a:spcPts val="0"/>
                        </a:spcBef>
                        <a:spcAft>
                          <a:spcPts val="0"/>
                        </a:spcAft>
                        <a:buNone/>
                      </a:pPr>
                      <a:r>
                        <a:rPr lang="en" b="1"/>
                        <a:t>Finish Detail Design Plan</a:t>
                      </a:r>
                      <a:endParaRPr b="1"/>
                    </a:p>
                  </a:txBody>
                  <a:tcPr marL="45700" marR="45700" marT="45700" marB="45700"/>
                </a:tc>
                <a:tc>
                  <a:txBody>
                    <a:bodyPr/>
                    <a:lstStyle/>
                    <a:p>
                      <a:pPr marL="0" lvl="0" indent="0" algn="l" rtl="0">
                        <a:spcBef>
                          <a:spcPts val="0"/>
                        </a:spcBef>
                        <a:spcAft>
                          <a:spcPts val="0"/>
                        </a:spcAft>
                        <a:buNone/>
                      </a:pPr>
                      <a:endParaRPr/>
                    </a:p>
                  </a:txBody>
                  <a:tcPr marL="45700" marR="45700" marT="45700" marB="45700">
                    <a:solidFill>
                      <a:srgbClr val="93C47D"/>
                    </a:solidFill>
                  </a:tcPr>
                </a:tc>
                <a:tc>
                  <a:txBody>
                    <a:bodyPr/>
                    <a:lstStyle/>
                    <a:p>
                      <a:pPr marL="0" lvl="0" indent="0" algn="l" rtl="0">
                        <a:spcBef>
                          <a:spcPts val="0"/>
                        </a:spcBef>
                        <a:spcAft>
                          <a:spcPts val="0"/>
                        </a:spcAft>
                        <a:buNone/>
                      </a:pPr>
                      <a:endParaRPr/>
                    </a:p>
                  </a:txBody>
                  <a:tcPr marL="45700" marR="45700" marT="45700" marB="45700">
                    <a:solidFill>
                      <a:srgbClr val="93C47D"/>
                    </a:solidFill>
                  </a:tcPr>
                </a:tc>
                <a:tc>
                  <a:txBody>
                    <a:bodyPr/>
                    <a:lstStyle/>
                    <a:p>
                      <a:pPr marL="0" lvl="0" indent="0" algn="l" rtl="0">
                        <a:spcBef>
                          <a:spcPts val="0"/>
                        </a:spcBef>
                        <a:spcAft>
                          <a:spcPts val="0"/>
                        </a:spcAft>
                        <a:buNone/>
                      </a:pPr>
                      <a:endParaRPr/>
                    </a:p>
                  </a:txBody>
                  <a:tcPr marL="45700" marR="45700" marT="45700" marB="45700">
                    <a:solidFill>
                      <a:srgbClr val="93C47D"/>
                    </a:solidFill>
                  </a:tcPr>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extLst>
                  <a:ext uri="{0D108BD9-81ED-4DB2-BD59-A6C34878D82A}">
                    <a16:rowId xmlns:a16="http://schemas.microsoft.com/office/drawing/2014/main" val="10006"/>
                  </a:ext>
                </a:extLst>
              </a:tr>
              <a:tr h="371225">
                <a:tc>
                  <a:txBody>
                    <a:bodyPr/>
                    <a:lstStyle/>
                    <a:p>
                      <a:pPr marL="0" lvl="0" indent="0" algn="l" rtl="0">
                        <a:spcBef>
                          <a:spcPts val="0"/>
                        </a:spcBef>
                        <a:spcAft>
                          <a:spcPts val="0"/>
                        </a:spcAft>
                        <a:buNone/>
                      </a:pPr>
                      <a:r>
                        <a:rPr lang="en" b="1"/>
                        <a:t>AMC Project Approval</a:t>
                      </a:r>
                      <a:endParaRPr b="1"/>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solidFill>
                      <a:srgbClr val="6D9EEB"/>
                    </a:solidFill>
                  </a:tcPr>
                </a:tc>
                <a:tc>
                  <a:txBody>
                    <a:bodyPr/>
                    <a:lstStyle/>
                    <a:p>
                      <a:pPr marL="0" lvl="0" indent="0" algn="l" rtl="0">
                        <a:spcBef>
                          <a:spcPts val="0"/>
                        </a:spcBef>
                        <a:spcAft>
                          <a:spcPts val="0"/>
                        </a:spcAft>
                        <a:buNone/>
                      </a:pPr>
                      <a:endParaRPr/>
                    </a:p>
                  </a:txBody>
                  <a:tcPr marL="45700" marR="45700" marT="45700" marB="45700">
                    <a:solidFill>
                      <a:srgbClr val="6D9EEB"/>
                    </a:solidFill>
                  </a:tcPr>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extLst>
                  <a:ext uri="{0D108BD9-81ED-4DB2-BD59-A6C34878D82A}">
                    <a16:rowId xmlns:a16="http://schemas.microsoft.com/office/drawing/2014/main" val="10007"/>
                  </a:ext>
                </a:extLst>
              </a:tr>
              <a:tr h="371225">
                <a:tc gridSpan="3">
                  <a:txBody>
                    <a:bodyPr/>
                    <a:lstStyle/>
                    <a:p>
                      <a:pPr marL="0" lvl="0" indent="0" algn="l" rtl="0">
                        <a:spcBef>
                          <a:spcPts val="0"/>
                        </a:spcBef>
                        <a:spcAft>
                          <a:spcPts val="0"/>
                        </a:spcAft>
                        <a:buNone/>
                      </a:pPr>
                      <a:r>
                        <a:rPr lang="en" b="1"/>
                        <a:t>Fundraising AMC Capital Campaign</a:t>
                      </a:r>
                      <a:endParaRPr b="1"/>
                    </a:p>
                  </a:txBody>
                  <a:tcPr marL="45700" marR="45700" marT="45700" marB="45700"/>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solidFill>
                      <a:srgbClr val="3D85C6"/>
                    </a:solidFill>
                  </a:tcPr>
                </a:tc>
                <a:tc>
                  <a:txBody>
                    <a:bodyPr/>
                    <a:lstStyle/>
                    <a:p>
                      <a:pPr marL="0" lvl="0" indent="0" algn="l" rtl="0">
                        <a:spcBef>
                          <a:spcPts val="0"/>
                        </a:spcBef>
                        <a:spcAft>
                          <a:spcPts val="0"/>
                        </a:spcAft>
                        <a:buNone/>
                      </a:pPr>
                      <a:endParaRPr/>
                    </a:p>
                  </a:txBody>
                  <a:tcPr marL="45700" marR="45700" marT="45700" marB="45700">
                    <a:solidFill>
                      <a:srgbClr val="3D85C6"/>
                    </a:solidFill>
                  </a:tcPr>
                </a:tc>
                <a:tc>
                  <a:txBody>
                    <a:bodyPr/>
                    <a:lstStyle/>
                    <a:p>
                      <a:pPr marL="0" lvl="0" indent="0" algn="l" rtl="0">
                        <a:spcBef>
                          <a:spcPts val="0"/>
                        </a:spcBef>
                        <a:spcAft>
                          <a:spcPts val="0"/>
                        </a:spcAft>
                        <a:buNone/>
                      </a:pPr>
                      <a:endParaRPr/>
                    </a:p>
                  </a:txBody>
                  <a:tcPr marL="45700" marR="45700" marT="45700" marB="45700">
                    <a:solidFill>
                      <a:srgbClr val="3D85C6"/>
                    </a:solidFill>
                  </a:tcPr>
                </a:tc>
                <a:tc>
                  <a:txBody>
                    <a:bodyPr/>
                    <a:lstStyle/>
                    <a:p>
                      <a:pPr marL="0" lvl="0" indent="0" algn="l" rtl="0">
                        <a:spcBef>
                          <a:spcPts val="0"/>
                        </a:spcBef>
                        <a:spcAft>
                          <a:spcPts val="0"/>
                        </a:spcAft>
                        <a:buNone/>
                      </a:pPr>
                      <a:endParaRPr/>
                    </a:p>
                  </a:txBody>
                  <a:tcPr marL="45700" marR="45700" marT="45700" marB="45700">
                    <a:solidFill>
                      <a:srgbClr val="3D85C6"/>
                    </a:solidFill>
                  </a:tcPr>
                </a:tc>
                <a:tc>
                  <a:txBody>
                    <a:bodyPr/>
                    <a:lstStyle/>
                    <a:p>
                      <a:pPr marL="0" lvl="0" indent="0" algn="l" rtl="0">
                        <a:spcBef>
                          <a:spcPts val="0"/>
                        </a:spcBef>
                        <a:spcAft>
                          <a:spcPts val="0"/>
                        </a:spcAft>
                        <a:buNone/>
                      </a:pPr>
                      <a:endParaRPr/>
                    </a:p>
                  </a:txBody>
                  <a:tcPr marL="45700" marR="45700" marT="45700" marB="45700">
                    <a:solidFill>
                      <a:srgbClr val="3D85C6"/>
                    </a:solidFill>
                  </a:tcPr>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extLst>
                  <a:ext uri="{0D108BD9-81ED-4DB2-BD59-A6C34878D82A}">
                    <a16:rowId xmlns:a16="http://schemas.microsoft.com/office/drawing/2014/main" val="10008"/>
                  </a:ext>
                </a:extLst>
              </a:tr>
              <a:tr h="371225">
                <a:tc gridSpan="3">
                  <a:txBody>
                    <a:bodyPr/>
                    <a:lstStyle/>
                    <a:p>
                      <a:pPr marL="0" lvl="0" indent="0" algn="l" rtl="0">
                        <a:spcBef>
                          <a:spcPts val="0"/>
                        </a:spcBef>
                        <a:spcAft>
                          <a:spcPts val="0"/>
                        </a:spcAft>
                        <a:buNone/>
                      </a:pPr>
                      <a:r>
                        <a:rPr lang="en" b="1"/>
                        <a:t>Construction Phase 1 (tentative)</a:t>
                      </a:r>
                      <a:endParaRPr b="1"/>
                    </a:p>
                  </a:txBody>
                  <a:tcPr marL="45700" marR="45700" marT="45700" marB="45700"/>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b="1"/>
                    </a:p>
                  </a:txBody>
                  <a:tcPr marL="45700" marR="45700" marT="45700" marB="45700">
                    <a:lnR w="9525" cap="flat" cmpd="sng">
                      <a:solidFill>
                        <a:srgbClr val="9E9E9E"/>
                      </a:solidFill>
                      <a:prstDash val="solid"/>
                      <a:round/>
                      <a:headEnd type="none" w="sm" len="sm"/>
                      <a:tailEnd type="none" w="sm" len="sm"/>
                    </a:lnR>
                  </a:tcPr>
                </a:tc>
                <a:tc gridSpan="3">
                  <a:txBody>
                    <a:bodyPr/>
                    <a:lstStyle/>
                    <a:p>
                      <a:pPr marL="0" lvl="0" indent="0" algn="ctr" rtl="0">
                        <a:spcBef>
                          <a:spcPts val="0"/>
                        </a:spcBef>
                        <a:spcAft>
                          <a:spcPts val="0"/>
                        </a:spcAft>
                        <a:buNone/>
                      </a:pPr>
                      <a:r>
                        <a:rPr lang="en"/>
                        <a:t>Kitchen</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l" rtl="0">
                        <a:spcBef>
                          <a:spcPts val="0"/>
                        </a:spcBef>
                        <a:spcAft>
                          <a:spcPts val="0"/>
                        </a:spcAft>
                        <a:buNone/>
                      </a:pPr>
                      <a:endParaRPr/>
                    </a:p>
                  </a:txBody>
                  <a:tcPr marL="45700" marR="45700" marT="45700" marB="45700">
                    <a:lnL w="9525" cap="flat" cmpd="sng">
                      <a:solidFill>
                        <a:srgbClr val="9E9E9E"/>
                      </a:solidFill>
                      <a:prstDash val="solid"/>
                      <a:round/>
                      <a:headEnd type="none" w="sm" len="sm"/>
                      <a:tailEnd type="none" w="sm" len="sm"/>
                    </a:lnL>
                  </a:tcPr>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extLst>
                  <a:ext uri="{0D108BD9-81ED-4DB2-BD59-A6C34878D82A}">
                    <a16:rowId xmlns:a16="http://schemas.microsoft.com/office/drawing/2014/main" val="10009"/>
                  </a:ext>
                </a:extLst>
              </a:tr>
              <a:tr h="371225">
                <a:tc gridSpan="3">
                  <a:txBody>
                    <a:bodyPr/>
                    <a:lstStyle/>
                    <a:p>
                      <a:pPr marL="0" lvl="0" indent="0" algn="l" rtl="0">
                        <a:spcBef>
                          <a:spcPts val="0"/>
                        </a:spcBef>
                        <a:spcAft>
                          <a:spcPts val="0"/>
                        </a:spcAft>
                        <a:buNone/>
                      </a:pPr>
                      <a:r>
                        <a:rPr lang="en" b="1"/>
                        <a:t>Construction Phase 2 (tentative)</a:t>
                      </a:r>
                      <a:endParaRPr b="1"/>
                    </a:p>
                  </a:txBody>
                  <a:tcPr marL="45700" marR="45700" marT="45700" marB="45700"/>
                </a:tc>
                <a:tc hMerge="1">
                  <a:txBody>
                    <a:bodyPr/>
                    <a:lstStyle/>
                    <a:p>
                      <a:endParaRPr lang="en-US"/>
                    </a:p>
                  </a:txBody>
                  <a:tcPr/>
                </a:tc>
                <a:tc hMerge="1">
                  <a:txBody>
                    <a:bodyPr/>
                    <a:lstStyle/>
                    <a:p>
                      <a:endParaRPr lang="en-US"/>
                    </a:p>
                  </a:txBody>
                  <a:tcPr/>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l" rtl="0">
                        <a:spcBef>
                          <a:spcPts val="0"/>
                        </a:spcBef>
                        <a:spcAft>
                          <a:spcPts val="0"/>
                        </a:spcAft>
                        <a:buNone/>
                      </a:pPr>
                      <a:endParaRPr/>
                    </a:p>
                  </a:txBody>
                  <a:tcPr marL="45700" marR="45700" marT="45700" marB="45700"/>
                </a:tc>
                <a:tc>
                  <a:txBody>
                    <a:bodyPr/>
                    <a:lstStyle/>
                    <a:p>
                      <a:pPr marL="0" lvl="0" indent="0" algn="ctr" rtl="0">
                        <a:spcBef>
                          <a:spcPts val="0"/>
                        </a:spcBef>
                        <a:spcAft>
                          <a:spcPts val="0"/>
                        </a:spcAft>
                        <a:buNone/>
                      </a:pPr>
                      <a:endParaRPr b="1"/>
                    </a:p>
                  </a:txBody>
                  <a:tcPr marL="45700" marR="45700" marT="45700" marB="45700">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endParaRPr b="1"/>
                    </a:p>
                  </a:txBody>
                  <a:tcPr marL="45700" marR="45700" marT="45700" marB="45700">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endParaRPr b="1"/>
                    </a:p>
                  </a:txBody>
                  <a:tcPr marL="45700" marR="45700" marT="45700" marB="45700">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endParaRPr/>
                    </a:p>
                  </a:txBody>
                  <a:tcPr marL="45700" marR="45700" marT="45700" marB="45700">
                    <a:lnT w="9525" cap="flat" cmpd="sng">
                      <a:solidFill>
                        <a:srgbClr val="9E9E9E"/>
                      </a:solidFill>
                      <a:prstDash val="solid"/>
                      <a:round/>
                      <a:headEnd type="none" w="sm" len="sm"/>
                      <a:tailEnd type="none" w="sm" len="sm"/>
                    </a:lnT>
                  </a:tcPr>
                </a:tc>
                <a:tc gridSpan="3">
                  <a:txBody>
                    <a:bodyPr/>
                    <a:lstStyle/>
                    <a:p>
                      <a:pPr marL="0" lvl="0" indent="0" algn="l" rtl="0">
                        <a:spcBef>
                          <a:spcPts val="0"/>
                        </a:spcBef>
                        <a:spcAft>
                          <a:spcPts val="0"/>
                        </a:spcAft>
                        <a:buNone/>
                      </a:pPr>
                      <a:r>
                        <a:rPr lang="en"/>
                        <a:t>Dining Room</a:t>
                      </a:r>
                      <a:endParaRPr/>
                    </a:p>
                  </a:txBody>
                  <a:tcPr marL="45700" marR="45700" marT="45700" marB="45700">
                    <a:solidFill>
                      <a:srgbClr val="D5A6B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0"/>
                  </a:ext>
                </a:extLst>
              </a:tr>
            </a:tbl>
          </a:graphicData>
        </a:graphic>
      </p:graphicFrame>
      <p:sp>
        <p:nvSpPr>
          <p:cNvPr id="1250" name="Google Shape;1250;p163"/>
          <p:cNvSpPr/>
          <p:nvPr/>
        </p:nvSpPr>
        <p:spPr>
          <a:xfrm rot="1059784">
            <a:off x="1186111" y="1154540"/>
            <a:ext cx="1380270" cy="393550"/>
          </a:xfrm>
          <a:prstGeom prst="rightArrow">
            <a:avLst>
              <a:gd name="adj1" fmla="val 50000"/>
              <a:gd name="adj2" fmla="val 50000"/>
            </a:avLst>
          </a:prstGeom>
          <a:solidFill>
            <a:srgbClr val="00FFFF"/>
          </a:solidFill>
          <a:ln w="9525" cap="flat" cmpd="sng">
            <a:solidFill>
              <a:schemeClr val="dk2"/>
            </a:solidFill>
            <a:prstDash val="solid"/>
            <a:round/>
            <a:headEnd type="none" w="sm" len="sm"/>
            <a:tailEnd type="none" w="sm" len="sm"/>
          </a:ln>
          <a:effectLst>
            <a:outerShdw blurRad="57150" dist="142875" dir="27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n" b="1"/>
              <a:t>We are here</a:t>
            </a:r>
            <a:endParaRPr b="1"/>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254"/>
        <p:cNvGrpSpPr/>
        <p:nvPr/>
      </p:nvGrpSpPr>
      <p:grpSpPr>
        <a:xfrm>
          <a:off x="0" y="0"/>
          <a:ext cx="0" cy="0"/>
          <a:chOff x="0" y="0"/>
          <a:chExt cx="0" cy="0"/>
        </a:xfrm>
      </p:grpSpPr>
      <p:sp>
        <p:nvSpPr>
          <p:cNvPr id="1255" name="Google Shape;1255;p164"/>
          <p:cNvSpPr txBox="1">
            <a:spLocks noGrp="1"/>
          </p:cNvSpPr>
          <p:nvPr>
            <p:ph type="ctrTitle"/>
          </p:nvPr>
        </p:nvSpPr>
        <p:spPr>
          <a:xfrm>
            <a:off x="0" y="2348800"/>
            <a:ext cx="9144000" cy="1371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b="1"/>
              <a:t>AMC Cold River Camp</a:t>
            </a:r>
            <a:br>
              <a:rPr lang="en" sz="3600" b="1"/>
            </a:br>
            <a:r>
              <a:rPr lang="en" sz="3600" b="1"/>
              <a:t>Lodge Project Update</a:t>
            </a:r>
            <a:endParaRPr sz="3600" b="1"/>
          </a:p>
        </p:txBody>
      </p:sp>
      <p:sp>
        <p:nvSpPr>
          <p:cNvPr id="1256" name="Google Shape;1256;p164"/>
          <p:cNvSpPr txBox="1">
            <a:spLocks noGrp="1"/>
          </p:cNvSpPr>
          <p:nvPr>
            <p:ph type="subTitle" idx="1"/>
          </p:nvPr>
        </p:nvSpPr>
        <p:spPr>
          <a:xfrm>
            <a:off x="0" y="3568000"/>
            <a:ext cx="9144000" cy="624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b="1">
                <a:solidFill>
                  <a:srgbClr val="38761D"/>
                </a:solidFill>
              </a:rPr>
              <a:t>Questions?</a:t>
            </a:r>
            <a:endParaRPr sz="3600" b="1">
              <a:solidFill>
                <a:srgbClr val="38761D"/>
              </a:solidFill>
            </a:endParaRPr>
          </a:p>
        </p:txBody>
      </p:sp>
      <p:pic>
        <p:nvPicPr>
          <p:cNvPr id="1257" name="Google Shape;1257;p16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45550"/>
            <a:ext cx="9143999" cy="2470550"/>
          </a:xfrm>
          <a:prstGeom prst="rect">
            <a:avLst/>
          </a:prstGeom>
          <a:noFill/>
          <a:ln>
            <a:noFill/>
          </a:ln>
        </p:spPr>
      </p:pic>
      <p:sp>
        <p:nvSpPr>
          <p:cNvPr id="1258" name="Google Shape;1258;p164"/>
          <p:cNvSpPr/>
          <p:nvPr/>
        </p:nvSpPr>
        <p:spPr>
          <a:xfrm>
            <a:off x="-17800" y="4412025"/>
            <a:ext cx="9161700" cy="731700"/>
          </a:xfrm>
          <a:prstGeom prst="rect">
            <a:avLst/>
          </a:prstGeom>
          <a:solidFill>
            <a:srgbClr val="666666"/>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1262"/>
        <p:cNvGrpSpPr/>
        <p:nvPr/>
      </p:nvGrpSpPr>
      <p:grpSpPr>
        <a:xfrm>
          <a:off x="0" y="0"/>
          <a:ext cx="0" cy="0"/>
          <a:chOff x="0" y="0"/>
          <a:chExt cx="0" cy="0"/>
        </a:xfrm>
      </p:grpSpPr>
      <p:sp>
        <p:nvSpPr>
          <p:cNvPr id="1263" name="Google Shape;1263;p165"/>
          <p:cNvSpPr txBox="1">
            <a:spLocks noGrp="1"/>
          </p:cNvSpPr>
          <p:nvPr>
            <p:ph type="ctrTitle"/>
          </p:nvPr>
        </p:nvSpPr>
        <p:spPr>
          <a:xfrm>
            <a:off x="311708" y="13260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AMC CRC Lodge Project</a:t>
            </a:r>
            <a:br>
              <a:rPr lang="en"/>
            </a:br>
            <a:r>
              <a:rPr lang="en" b="1"/>
              <a:t>Thank you!</a:t>
            </a:r>
            <a:endParaRPr b="1"/>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267"/>
        <p:cNvGrpSpPr/>
        <p:nvPr/>
      </p:nvGrpSpPr>
      <p:grpSpPr>
        <a:xfrm>
          <a:off x="0" y="0"/>
          <a:ext cx="0" cy="0"/>
          <a:chOff x="0" y="0"/>
          <a:chExt cx="0" cy="0"/>
        </a:xfrm>
      </p:grpSpPr>
      <p:sp>
        <p:nvSpPr>
          <p:cNvPr id="1268" name="Google Shape;1268;p166"/>
          <p:cNvSpPr txBox="1">
            <a:spLocks noGrp="1"/>
          </p:cNvSpPr>
          <p:nvPr>
            <p:ph type="ctrTitle"/>
          </p:nvPr>
        </p:nvSpPr>
        <p:spPr>
          <a:xfrm>
            <a:off x="311708" y="13260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appendix 1:</a:t>
            </a:r>
            <a:endParaRPr/>
          </a:p>
          <a:p>
            <a:pPr marL="0" lvl="0" indent="0" algn="ctr" rtl="0">
              <a:spcBef>
                <a:spcPts val="0"/>
              </a:spcBef>
              <a:spcAft>
                <a:spcPts val="0"/>
              </a:spcAft>
              <a:buNone/>
            </a:pPr>
            <a:r>
              <a:rPr lang="en"/>
              <a:t>materials</a:t>
            </a:r>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sp>
        <p:nvSpPr>
          <p:cNvPr id="1273" name="Google Shape;1273;p167"/>
          <p:cNvSpPr/>
          <p:nvPr/>
        </p:nvSpPr>
        <p:spPr>
          <a:xfrm>
            <a:off x="6203951" y="4596004"/>
            <a:ext cx="27060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materials / equipment</a:t>
            </a:r>
            <a:endParaRPr sz="1100"/>
          </a:p>
        </p:txBody>
      </p:sp>
      <p:sp>
        <p:nvSpPr>
          <p:cNvPr id="1274" name="Google Shape;1274;p167"/>
          <p:cNvSpPr txBox="1"/>
          <p:nvPr/>
        </p:nvSpPr>
        <p:spPr>
          <a:xfrm>
            <a:off x="261957" y="229326"/>
            <a:ext cx="8790600" cy="623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i="0" u="none" strike="noStrike" cap="none">
                <a:solidFill>
                  <a:srgbClr val="82B50F"/>
                </a:solidFill>
                <a:latin typeface="Open Sans"/>
                <a:ea typeface="Open Sans"/>
                <a:cs typeface="Open Sans"/>
                <a:sym typeface="Open Sans"/>
              </a:rPr>
              <a:t>selecting materials / equip</a:t>
            </a:r>
            <a:endParaRPr sz="1100" b="1"/>
          </a:p>
        </p:txBody>
      </p:sp>
      <p:sp>
        <p:nvSpPr>
          <p:cNvPr id="1275" name="Google Shape;1275;p167"/>
          <p:cNvSpPr txBox="1"/>
          <p:nvPr/>
        </p:nvSpPr>
        <p:spPr>
          <a:xfrm>
            <a:off x="1415827" y="1132921"/>
            <a:ext cx="6801600" cy="3289500"/>
          </a:xfrm>
          <a:prstGeom prst="rect">
            <a:avLst/>
          </a:prstGeom>
          <a:noFill/>
          <a:ln>
            <a:noFill/>
          </a:ln>
        </p:spPr>
        <p:txBody>
          <a:bodyPr spcFirstLastPara="1" wrap="square" lIns="0" tIns="0" rIns="0" bIns="0" anchor="t" anchorCtr="0">
            <a:noAutofit/>
          </a:bodyPr>
          <a:lstStyle/>
          <a:p>
            <a:pPr marL="342900" marR="0" lvl="0" indent="-342900" algn="l" rtl="0">
              <a:spcBef>
                <a:spcPts val="0"/>
              </a:spcBef>
              <a:spcAft>
                <a:spcPts val="0"/>
              </a:spcAft>
              <a:buClr>
                <a:srgbClr val="82B50F"/>
              </a:buClr>
              <a:buSzPts val="1800"/>
              <a:buFont typeface="Calibri"/>
              <a:buAutoNum type="arabicPeriod"/>
            </a:pPr>
            <a:r>
              <a:rPr lang="en" sz="1800" b="1">
                <a:solidFill>
                  <a:schemeClr val="dk1"/>
                </a:solidFill>
                <a:latin typeface="Open Sans Light"/>
                <a:ea typeface="Open Sans Light"/>
                <a:cs typeface="Open Sans Light"/>
                <a:sym typeface="Open Sans Light"/>
              </a:rPr>
              <a:t> </a:t>
            </a:r>
            <a:r>
              <a:rPr lang="en" sz="1800" b="1" i="0" u="none" strike="noStrike" cap="none">
                <a:solidFill>
                  <a:schemeClr val="dk1"/>
                </a:solidFill>
                <a:latin typeface="Open Sans Light"/>
                <a:ea typeface="Open Sans Light"/>
                <a:cs typeface="Open Sans Light"/>
                <a:sym typeface="Open Sans Light"/>
              </a:rPr>
              <a:t>durability / Long life (100 years)</a:t>
            </a:r>
            <a:endParaRPr sz="1100"/>
          </a:p>
          <a:p>
            <a:pPr marL="342900" marR="0" lvl="0" indent="-342900" algn="l" rtl="0">
              <a:spcBef>
                <a:spcPts val="500"/>
              </a:spcBef>
              <a:spcAft>
                <a:spcPts val="0"/>
              </a:spcAft>
              <a:buClr>
                <a:srgbClr val="82B50F"/>
              </a:buClr>
              <a:buSzPts val="1800"/>
              <a:buFont typeface="Calibri"/>
              <a:buAutoNum type="arabicPeriod"/>
            </a:pPr>
            <a:r>
              <a:rPr lang="en" sz="1800" b="1">
                <a:solidFill>
                  <a:schemeClr val="dk1"/>
                </a:solidFill>
                <a:latin typeface="Open Sans Light"/>
                <a:ea typeface="Open Sans Light"/>
                <a:cs typeface="Open Sans Light"/>
                <a:sym typeface="Open Sans Light"/>
              </a:rPr>
              <a:t> </a:t>
            </a:r>
            <a:r>
              <a:rPr lang="en" sz="1800" b="1" i="0" u="none" strike="noStrike" cap="none">
                <a:solidFill>
                  <a:schemeClr val="dk1"/>
                </a:solidFill>
                <a:latin typeface="Open Sans Light"/>
                <a:ea typeface="Open Sans Light"/>
                <a:cs typeface="Open Sans Light"/>
                <a:sym typeface="Open Sans Light"/>
              </a:rPr>
              <a:t>local / regional materials</a:t>
            </a:r>
            <a:endParaRPr sz="1100"/>
          </a:p>
          <a:p>
            <a:pPr marL="342900" marR="0" lvl="0" indent="-342900" algn="l" rtl="0">
              <a:spcBef>
                <a:spcPts val="500"/>
              </a:spcBef>
              <a:spcAft>
                <a:spcPts val="0"/>
              </a:spcAft>
              <a:buClr>
                <a:srgbClr val="82B50F"/>
              </a:buClr>
              <a:buSzPts val="1800"/>
              <a:buFont typeface="Calibri"/>
              <a:buAutoNum type="arabicPeriod"/>
            </a:pPr>
            <a:r>
              <a:rPr lang="en" sz="1800" b="1">
                <a:solidFill>
                  <a:schemeClr val="dk1"/>
                </a:solidFill>
                <a:latin typeface="Open Sans Light"/>
                <a:ea typeface="Open Sans Light"/>
                <a:cs typeface="Open Sans Light"/>
                <a:sym typeface="Open Sans Light"/>
              </a:rPr>
              <a:t> </a:t>
            </a:r>
            <a:r>
              <a:rPr lang="en" sz="1800" b="1" i="0" u="none" strike="noStrike" cap="none">
                <a:solidFill>
                  <a:schemeClr val="dk1"/>
                </a:solidFill>
                <a:latin typeface="Open Sans Light"/>
                <a:ea typeface="Open Sans Light"/>
                <a:cs typeface="Open Sans Light"/>
                <a:sym typeface="Open Sans Light"/>
              </a:rPr>
              <a:t>natural / bio-based materials / chemical content</a:t>
            </a:r>
            <a:endParaRPr sz="1100"/>
          </a:p>
          <a:p>
            <a:pPr marL="342900" marR="0" lvl="0" indent="-342900" algn="l" rtl="0">
              <a:spcBef>
                <a:spcPts val="500"/>
              </a:spcBef>
              <a:spcAft>
                <a:spcPts val="0"/>
              </a:spcAft>
              <a:buClr>
                <a:srgbClr val="82B50F"/>
              </a:buClr>
              <a:buSzPts val="1800"/>
              <a:buFont typeface="Calibri"/>
              <a:buAutoNum type="arabicPeriod"/>
            </a:pPr>
            <a:r>
              <a:rPr lang="en" sz="1800" b="1">
                <a:solidFill>
                  <a:schemeClr val="dk1"/>
                </a:solidFill>
                <a:latin typeface="Open Sans Light"/>
                <a:ea typeface="Open Sans Light"/>
                <a:cs typeface="Open Sans Light"/>
                <a:sym typeface="Open Sans Light"/>
              </a:rPr>
              <a:t> </a:t>
            </a:r>
            <a:r>
              <a:rPr lang="en" sz="1800" b="1" i="0" u="none" strike="noStrike" cap="none">
                <a:solidFill>
                  <a:schemeClr val="dk1"/>
                </a:solidFill>
                <a:latin typeface="Open Sans Light"/>
                <a:ea typeface="Open Sans Light"/>
                <a:cs typeface="Open Sans Light"/>
                <a:sym typeface="Open Sans Light"/>
              </a:rPr>
              <a:t>recycled content / responsible extraction				</a:t>
            </a:r>
            <a:endParaRPr sz="1100"/>
          </a:p>
          <a:p>
            <a:pPr marL="342900" marR="0" lvl="0" indent="-342900" algn="l" rtl="0">
              <a:spcBef>
                <a:spcPts val="500"/>
              </a:spcBef>
              <a:spcAft>
                <a:spcPts val="0"/>
              </a:spcAft>
              <a:buClr>
                <a:srgbClr val="82B50F"/>
              </a:buClr>
              <a:buSzPts val="1800"/>
              <a:buFont typeface="Calibri"/>
              <a:buAutoNum type="arabicPeriod"/>
            </a:pPr>
            <a:r>
              <a:rPr lang="en" sz="1800" b="1">
                <a:solidFill>
                  <a:schemeClr val="dk1"/>
                </a:solidFill>
                <a:latin typeface="Open Sans Light"/>
                <a:ea typeface="Open Sans Light"/>
                <a:cs typeface="Open Sans Light"/>
                <a:sym typeface="Open Sans Light"/>
              </a:rPr>
              <a:t> </a:t>
            </a:r>
            <a:r>
              <a:rPr lang="en" sz="1800" b="1" i="0" u="none" strike="noStrike" cap="none">
                <a:solidFill>
                  <a:schemeClr val="dk1"/>
                </a:solidFill>
                <a:latin typeface="Open Sans Light"/>
                <a:ea typeface="Open Sans Light"/>
                <a:cs typeface="Open Sans Light"/>
                <a:sym typeface="Open Sans Light"/>
              </a:rPr>
              <a:t>low / no VOC’s</a:t>
            </a:r>
            <a:endParaRPr sz="1100"/>
          </a:p>
          <a:p>
            <a:pPr marL="342900" marR="0" lvl="0" indent="-342900" algn="l" rtl="0">
              <a:spcBef>
                <a:spcPts val="500"/>
              </a:spcBef>
              <a:spcAft>
                <a:spcPts val="0"/>
              </a:spcAft>
              <a:buClr>
                <a:srgbClr val="82B50F"/>
              </a:buClr>
              <a:buSzPts val="1800"/>
              <a:buFont typeface="Calibri"/>
              <a:buAutoNum type="arabicPeriod"/>
            </a:pPr>
            <a:r>
              <a:rPr lang="en" sz="1800" b="1">
                <a:solidFill>
                  <a:schemeClr val="dk1"/>
                </a:solidFill>
                <a:latin typeface="Open Sans Light"/>
                <a:ea typeface="Open Sans Light"/>
                <a:cs typeface="Open Sans Light"/>
                <a:sym typeface="Open Sans Light"/>
              </a:rPr>
              <a:t> </a:t>
            </a:r>
            <a:r>
              <a:rPr lang="en" sz="1800" b="1" i="0" u="none" strike="noStrike" cap="none">
                <a:solidFill>
                  <a:schemeClr val="dk1"/>
                </a:solidFill>
                <a:latin typeface="Open Sans Light"/>
                <a:ea typeface="Open Sans Light"/>
                <a:cs typeface="Open Sans Light"/>
                <a:sym typeface="Open Sans Light"/>
              </a:rPr>
              <a:t>acoustic properties</a:t>
            </a:r>
            <a:endParaRPr sz="1800" b="1" i="0" u="none" strike="noStrike" cap="none">
              <a:solidFill>
                <a:schemeClr val="dk1"/>
              </a:solidFill>
              <a:latin typeface="Open Sans Light"/>
              <a:ea typeface="Open Sans Light"/>
              <a:cs typeface="Open Sans Light"/>
              <a:sym typeface="Open Sans Light"/>
            </a:endParaRPr>
          </a:p>
          <a:p>
            <a:pPr marL="342900" marR="0" lvl="0" indent="-342900" algn="l" rtl="0">
              <a:spcBef>
                <a:spcPts val="500"/>
              </a:spcBef>
              <a:spcAft>
                <a:spcPts val="0"/>
              </a:spcAft>
              <a:buClr>
                <a:srgbClr val="82B50F"/>
              </a:buClr>
              <a:buSzPts val="1800"/>
              <a:buFont typeface="Calibri"/>
              <a:buAutoNum type="arabicPeriod"/>
            </a:pPr>
            <a:r>
              <a:rPr lang="en" sz="1800" b="1">
                <a:solidFill>
                  <a:schemeClr val="dk1"/>
                </a:solidFill>
                <a:latin typeface="Open Sans Light"/>
                <a:ea typeface="Open Sans Light"/>
                <a:cs typeface="Open Sans Light"/>
                <a:sym typeface="Open Sans Light"/>
              </a:rPr>
              <a:t> </a:t>
            </a:r>
            <a:r>
              <a:rPr lang="en" sz="1800" b="1" i="0" u="none" strike="noStrike" cap="none">
                <a:solidFill>
                  <a:schemeClr val="dk1"/>
                </a:solidFill>
                <a:latin typeface="Open Sans Light"/>
                <a:ea typeface="Open Sans Light"/>
                <a:cs typeface="Open Sans Light"/>
                <a:sym typeface="Open Sans Light"/>
              </a:rPr>
              <a:t>occupant control</a:t>
            </a:r>
            <a:endParaRPr sz="1800" b="1" i="0" u="none" strike="noStrike" cap="none">
              <a:solidFill>
                <a:schemeClr val="dk1"/>
              </a:solidFill>
              <a:latin typeface="Open Sans Light"/>
              <a:ea typeface="Open Sans Light"/>
              <a:cs typeface="Open Sans Light"/>
              <a:sym typeface="Open Sans Light"/>
            </a:endParaRPr>
          </a:p>
          <a:p>
            <a:pPr marL="342900" marR="0" lvl="0" indent="-342900" algn="l" rtl="0">
              <a:spcBef>
                <a:spcPts val="500"/>
              </a:spcBef>
              <a:spcAft>
                <a:spcPts val="0"/>
              </a:spcAft>
              <a:buClr>
                <a:srgbClr val="82B50F"/>
              </a:buClr>
              <a:buSzPts val="1800"/>
              <a:buFont typeface="Calibri"/>
              <a:buAutoNum type="arabicPeriod"/>
            </a:pPr>
            <a:r>
              <a:rPr lang="en" sz="1800" b="1">
                <a:solidFill>
                  <a:schemeClr val="dk1"/>
                </a:solidFill>
                <a:latin typeface="Open Sans Light"/>
                <a:ea typeface="Open Sans Light"/>
                <a:cs typeface="Open Sans Light"/>
                <a:sym typeface="Open Sans Light"/>
              </a:rPr>
              <a:t> </a:t>
            </a:r>
            <a:r>
              <a:rPr lang="en" sz="1800" b="1" i="0" u="none" strike="noStrike" cap="none">
                <a:solidFill>
                  <a:schemeClr val="dk1"/>
                </a:solidFill>
                <a:latin typeface="Open Sans Light"/>
                <a:ea typeface="Open Sans Light"/>
                <a:cs typeface="Open Sans Light"/>
                <a:sym typeface="Open Sans Light"/>
              </a:rPr>
              <a:t>energy efficiency</a:t>
            </a:r>
            <a:endParaRPr sz="1800" b="1" i="0" u="none" strike="noStrike" cap="none">
              <a:solidFill>
                <a:schemeClr val="dk1"/>
              </a:solidFill>
              <a:latin typeface="Open Sans Light"/>
              <a:ea typeface="Open Sans Light"/>
              <a:cs typeface="Open Sans Light"/>
              <a:sym typeface="Open Sans Light"/>
            </a:endParaRPr>
          </a:p>
          <a:p>
            <a:pPr marL="342900" marR="0" lvl="0" indent="-342900" algn="l" rtl="0">
              <a:spcBef>
                <a:spcPts val="500"/>
              </a:spcBef>
              <a:spcAft>
                <a:spcPts val="0"/>
              </a:spcAft>
              <a:buClr>
                <a:srgbClr val="82B50F"/>
              </a:buClr>
              <a:buSzPts val="1800"/>
              <a:buFont typeface="Calibri"/>
              <a:buAutoNum type="arabicPeriod"/>
            </a:pPr>
            <a:r>
              <a:rPr lang="en" sz="1800" b="1">
                <a:solidFill>
                  <a:schemeClr val="dk1"/>
                </a:solidFill>
                <a:latin typeface="Open Sans Light"/>
                <a:ea typeface="Open Sans Light"/>
                <a:cs typeface="Open Sans Light"/>
                <a:sym typeface="Open Sans Light"/>
              </a:rPr>
              <a:t> </a:t>
            </a:r>
            <a:r>
              <a:rPr lang="en" sz="1800" b="1" i="0" u="none" strike="noStrike" cap="none">
                <a:solidFill>
                  <a:schemeClr val="dk1"/>
                </a:solidFill>
                <a:latin typeface="Open Sans Light"/>
                <a:ea typeface="Open Sans Light"/>
                <a:cs typeface="Open Sans Light"/>
                <a:sym typeface="Open Sans Light"/>
              </a:rPr>
              <a:t>temperature swings (unconditioned spaces)</a:t>
            </a:r>
            <a:endParaRPr sz="1100"/>
          </a:p>
          <a:p>
            <a:pPr marL="342900" marR="0" lvl="0" indent="-342900" algn="l" rtl="0">
              <a:spcBef>
                <a:spcPts val="500"/>
              </a:spcBef>
              <a:spcAft>
                <a:spcPts val="0"/>
              </a:spcAft>
              <a:buClr>
                <a:srgbClr val="82B50F"/>
              </a:buClr>
              <a:buSzPts val="1800"/>
              <a:buFont typeface="Calibri"/>
              <a:buAutoNum type="arabicPeriod"/>
            </a:pPr>
            <a:r>
              <a:rPr lang="en" sz="1800" b="1">
                <a:solidFill>
                  <a:schemeClr val="dk1"/>
                </a:solidFill>
                <a:latin typeface="Open Sans Light"/>
                <a:ea typeface="Open Sans Light"/>
                <a:cs typeface="Open Sans Light"/>
                <a:sym typeface="Open Sans Light"/>
              </a:rPr>
              <a:t> </a:t>
            </a:r>
            <a:r>
              <a:rPr lang="en" sz="1800" b="1" i="0" u="none" strike="noStrike" cap="none">
                <a:solidFill>
                  <a:schemeClr val="dk1"/>
                </a:solidFill>
                <a:latin typeface="Open Sans Light"/>
                <a:ea typeface="Open Sans Light"/>
                <a:cs typeface="Open Sans Light"/>
                <a:sym typeface="Open Sans Light"/>
              </a:rPr>
              <a:t>aesthetics – “studied rusticity”</a:t>
            </a:r>
            <a:endParaRPr sz="11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55"/>
        <p:cNvGrpSpPr/>
        <p:nvPr/>
      </p:nvGrpSpPr>
      <p:grpSpPr>
        <a:xfrm>
          <a:off x="0" y="0"/>
          <a:ext cx="0" cy="0"/>
          <a:chOff x="0" y="0"/>
          <a:chExt cx="0" cy="0"/>
        </a:xfrm>
      </p:grpSpPr>
      <p:grpSp>
        <p:nvGrpSpPr>
          <p:cNvPr id="356" name="Google Shape;356;p60"/>
          <p:cNvGrpSpPr/>
          <p:nvPr/>
        </p:nvGrpSpPr>
        <p:grpSpPr>
          <a:xfrm>
            <a:off x="800694" y="660282"/>
            <a:ext cx="7810226" cy="5252714"/>
            <a:chOff x="800694" y="660282"/>
            <a:chExt cx="7810226" cy="5252714"/>
          </a:xfrm>
        </p:grpSpPr>
        <p:pic>
          <p:nvPicPr>
            <p:cNvPr id="357" name="Google Shape;357;p6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00694" y="660282"/>
              <a:ext cx="7810226" cy="5252714"/>
            </a:xfrm>
            <a:prstGeom prst="rect">
              <a:avLst/>
            </a:prstGeom>
            <a:noFill/>
            <a:ln>
              <a:noFill/>
            </a:ln>
          </p:spPr>
        </p:pic>
        <p:sp>
          <p:nvSpPr>
            <p:cNvPr id="358" name="Google Shape;358;p60"/>
            <p:cNvSpPr/>
            <p:nvPr/>
          </p:nvSpPr>
          <p:spPr>
            <a:xfrm>
              <a:off x="5085375" y="4460600"/>
              <a:ext cx="3196500" cy="871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9" name="Google Shape;359;p60"/>
          <p:cNvSpPr txBox="1"/>
          <p:nvPr/>
        </p:nvSpPr>
        <p:spPr>
          <a:xfrm>
            <a:off x="324316" y="4515200"/>
            <a:ext cx="2436300" cy="346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EXISTING LODG</a:t>
            </a:r>
            <a:r>
              <a:rPr lang="en" sz="2400" b="1" u="sng">
                <a:solidFill>
                  <a:schemeClr val="dk1"/>
                </a:solidFill>
                <a:latin typeface="Calibri"/>
                <a:ea typeface="Calibri"/>
                <a:cs typeface="Calibri"/>
                <a:sym typeface="Calibri"/>
              </a:rPr>
              <a:t>E</a:t>
            </a:r>
            <a:endParaRPr sz="2400" b="1" u="sng">
              <a:solidFill>
                <a:schemeClr val="dk1"/>
              </a:solidFill>
              <a:latin typeface="Calibri"/>
              <a:ea typeface="Calibri"/>
              <a:cs typeface="Calibri"/>
              <a:sym typeface="Calibri"/>
            </a:endParaRPr>
          </a:p>
        </p:txBody>
      </p:sp>
      <p:sp>
        <p:nvSpPr>
          <p:cNvPr id="360" name="Google Shape;360;p60"/>
          <p:cNvSpPr txBox="1">
            <a:spLocks noGrp="1"/>
          </p:cNvSpPr>
          <p:nvPr>
            <p:ph type="title" idx="4294967295"/>
          </p:nvPr>
        </p:nvSpPr>
        <p:spPr>
          <a:xfrm>
            <a:off x="111000" y="170850"/>
            <a:ext cx="8922000" cy="55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400" b="1"/>
              <a:t>Why? </a:t>
            </a:r>
            <a:r>
              <a:rPr lang="en" sz="2400"/>
              <a:t>Main Drivers and Benefits of CRC Lodge Project</a:t>
            </a:r>
            <a:endParaRPr sz="2400"/>
          </a:p>
        </p:txBody>
      </p:sp>
      <p:sp>
        <p:nvSpPr>
          <p:cNvPr id="361" name="Google Shape;361;p60"/>
          <p:cNvSpPr/>
          <p:nvPr/>
        </p:nvSpPr>
        <p:spPr>
          <a:xfrm>
            <a:off x="5964126" y="2227218"/>
            <a:ext cx="2255100" cy="11499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0"/>
          <p:cNvSpPr/>
          <p:nvPr/>
        </p:nvSpPr>
        <p:spPr>
          <a:xfrm>
            <a:off x="4184550" y="4378850"/>
            <a:ext cx="3952200" cy="618900"/>
          </a:xfrm>
          <a:prstGeom prst="wedgeRectCallout">
            <a:avLst>
              <a:gd name="adj1" fmla="val 28674"/>
              <a:gd name="adj2" fmla="val -189388"/>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Modernize Kitchen </a:t>
            </a:r>
            <a:r>
              <a:rPr lang="en">
                <a:solidFill>
                  <a:schemeClr val="dk1"/>
                </a:solidFill>
              </a:rPr>
              <a:t>to increase operating efficiency and enhance working environment</a:t>
            </a:r>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279"/>
        <p:cNvGrpSpPr/>
        <p:nvPr/>
      </p:nvGrpSpPr>
      <p:grpSpPr>
        <a:xfrm>
          <a:off x="0" y="0"/>
          <a:ext cx="0" cy="0"/>
          <a:chOff x="0" y="0"/>
          <a:chExt cx="0" cy="0"/>
        </a:xfrm>
      </p:grpSpPr>
      <p:sp>
        <p:nvSpPr>
          <p:cNvPr id="1280" name="Google Shape;1280;p168"/>
          <p:cNvSpPr/>
          <p:nvPr/>
        </p:nvSpPr>
        <p:spPr>
          <a:xfrm>
            <a:off x="7388299" y="3518819"/>
            <a:ext cx="1544275" cy="1454244"/>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local / regional</a:t>
            </a:r>
            <a:endParaRPr sz="1100"/>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sourcing </a:t>
            </a:r>
            <a:endParaRPr sz="1800" b="0" i="0" u="none" strike="noStrike" cap="none">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of materials </a:t>
            </a:r>
            <a:endParaRPr sz="1800" b="0" i="0" u="none" strike="noStrike" cap="none">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and FF&amp;E</a:t>
            </a:r>
            <a:endParaRPr sz="1100"/>
          </a:p>
        </p:txBody>
      </p:sp>
      <p:pic>
        <p:nvPicPr>
          <p:cNvPr id="1281" name="Google Shape;1281;p168"/>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431108" y="23117"/>
            <a:ext cx="5948828" cy="5101017"/>
          </a:xfrm>
          <a:prstGeom prst="rect">
            <a:avLst/>
          </a:prstGeom>
          <a:noFill/>
          <a:ln>
            <a:noFill/>
          </a:ln>
        </p:spPr>
      </p:pic>
      <p:sp>
        <p:nvSpPr>
          <p:cNvPr id="1282" name="Google Shape;1282;p168"/>
          <p:cNvSpPr/>
          <p:nvPr/>
        </p:nvSpPr>
        <p:spPr>
          <a:xfrm>
            <a:off x="4049968" y="2022492"/>
            <a:ext cx="1039180" cy="1014256"/>
          </a:xfrm>
          <a:prstGeom prst="ellipse">
            <a:avLst/>
          </a:prstGeom>
          <a:noFill/>
          <a:ln w="38100" cap="flat" cmpd="sng">
            <a:solidFill>
              <a:srgbClr val="42719B"/>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283" name="Google Shape;1283;p168"/>
          <p:cNvSpPr/>
          <p:nvPr/>
        </p:nvSpPr>
        <p:spPr>
          <a:xfrm>
            <a:off x="2182445" y="41323"/>
            <a:ext cx="4754330" cy="5017097"/>
          </a:xfrm>
          <a:prstGeom prst="ellipse">
            <a:avLst/>
          </a:prstGeom>
          <a:noFill/>
          <a:ln w="38100" cap="flat" cmpd="sng">
            <a:solidFill>
              <a:srgbClr val="42719B"/>
            </a:solidFill>
            <a:prstDash val="dash"/>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1284" name="Google Shape;1284;p168"/>
          <p:cNvSpPr txBox="1"/>
          <p:nvPr/>
        </p:nvSpPr>
        <p:spPr>
          <a:xfrm>
            <a:off x="6111693" y="3250746"/>
            <a:ext cx="1156063"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b="0" i="0" u="none" strike="noStrike" cap="none">
                <a:solidFill>
                  <a:schemeClr val="dk1"/>
                </a:solidFill>
                <a:latin typeface="Calibri"/>
                <a:ea typeface="Calibri"/>
                <a:cs typeface="Calibri"/>
                <a:sym typeface="Calibri"/>
              </a:rPr>
              <a:t>500 mi </a:t>
            </a:r>
            <a:endParaRPr sz="1100"/>
          </a:p>
          <a:p>
            <a:pPr marL="0" marR="0" lvl="0" indent="0" algn="l" rtl="0">
              <a:spcBef>
                <a:spcPts val="0"/>
              </a:spcBef>
              <a:spcAft>
                <a:spcPts val="0"/>
              </a:spcAft>
              <a:buNone/>
            </a:pPr>
            <a:r>
              <a:rPr lang="en" sz="1400">
                <a:solidFill>
                  <a:schemeClr val="dk1"/>
                </a:solidFill>
                <a:latin typeface="Calibri"/>
                <a:ea typeface="Calibri"/>
                <a:cs typeface="Calibri"/>
                <a:sym typeface="Calibri"/>
              </a:rPr>
              <a:t>radius</a:t>
            </a:r>
            <a:endParaRPr sz="1100"/>
          </a:p>
        </p:txBody>
      </p:sp>
      <p:sp>
        <p:nvSpPr>
          <p:cNvPr id="1285" name="Google Shape;1285;p168"/>
          <p:cNvSpPr txBox="1"/>
          <p:nvPr/>
        </p:nvSpPr>
        <p:spPr>
          <a:xfrm>
            <a:off x="4963920" y="2733142"/>
            <a:ext cx="1156063" cy="48474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100 mi </a:t>
            </a:r>
            <a:endParaRPr sz="1100"/>
          </a:p>
          <a:p>
            <a:pPr marL="0" marR="0" lvl="0" indent="0" algn="l" rtl="0">
              <a:spcBef>
                <a:spcPts val="0"/>
              </a:spcBef>
              <a:spcAft>
                <a:spcPts val="0"/>
              </a:spcAft>
              <a:buNone/>
            </a:pPr>
            <a:r>
              <a:rPr lang="en" sz="1400">
                <a:solidFill>
                  <a:schemeClr val="dk1"/>
                </a:solidFill>
                <a:latin typeface="Calibri"/>
                <a:ea typeface="Calibri"/>
                <a:cs typeface="Calibri"/>
                <a:sym typeface="Calibri"/>
              </a:rPr>
              <a:t>radius</a:t>
            </a:r>
            <a:endParaRPr sz="1100"/>
          </a:p>
        </p:txBody>
      </p:sp>
      <p:sp>
        <p:nvSpPr>
          <p:cNvPr id="1286" name="Google Shape;1286;p168"/>
          <p:cNvSpPr/>
          <p:nvPr/>
        </p:nvSpPr>
        <p:spPr>
          <a:xfrm>
            <a:off x="4554268" y="2487855"/>
            <a:ext cx="37409" cy="37409"/>
          </a:xfrm>
          <a:prstGeom prst="ellipse">
            <a:avLst/>
          </a:prstGeom>
          <a:solidFill>
            <a:srgbClr val="FF0000"/>
          </a:solidFill>
          <a:ln w="12700" cap="flat" cmpd="sng">
            <a:solidFill>
              <a:srgbClr val="FF0000"/>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FF0000"/>
              </a:solidFill>
              <a:latin typeface="Calibri"/>
              <a:ea typeface="Calibri"/>
              <a:cs typeface="Calibri"/>
              <a:sym typeface="Calibri"/>
            </a:endParaRPr>
          </a:p>
        </p:txBody>
      </p:sp>
      <p:sp>
        <p:nvSpPr>
          <p:cNvPr id="1287" name="Google Shape;1287;p168"/>
          <p:cNvSpPr/>
          <p:nvPr/>
        </p:nvSpPr>
        <p:spPr>
          <a:xfrm>
            <a:off x="7014541" y="122893"/>
            <a:ext cx="2049946" cy="900247"/>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u="none">
                <a:solidFill>
                  <a:srgbClr val="7F7F7F"/>
                </a:solidFill>
                <a:latin typeface="Open Sans"/>
                <a:ea typeface="Open Sans"/>
                <a:cs typeface="Open Sans"/>
                <a:sym typeface="Open Sans"/>
              </a:rPr>
              <a:t>continuing the CRC tradition</a:t>
            </a:r>
            <a:endParaRPr sz="1100"/>
          </a:p>
          <a:p>
            <a:pPr marL="0" marR="0" lvl="0" indent="0" algn="r" rtl="0">
              <a:spcBef>
                <a:spcPts val="0"/>
              </a:spcBef>
              <a:spcAft>
                <a:spcPts val="0"/>
              </a:spcAft>
              <a:buNone/>
            </a:pPr>
            <a:endParaRPr sz="1800" b="0" u="none">
              <a:solidFill>
                <a:srgbClr val="7F7F7F"/>
              </a:solidFill>
              <a:latin typeface="Open Sans"/>
              <a:ea typeface="Open Sans"/>
              <a:cs typeface="Open Sans"/>
              <a:sym typeface="Open Sans"/>
            </a:endParaRPr>
          </a:p>
        </p:txBody>
      </p:sp>
      <p:cxnSp>
        <p:nvCxnSpPr>
          <p:cNvPr id="1288" name="Google Shape;1288;p168"/>
          <p:cNvCxnSpPr/>
          <p:nvPr/>
        </p:nvCxnSpPr>
        <p:spPr>
          <a:xfrm>
            <a:off x="4562631" y="122893"/>
            <a:ext cx="0" cy="5020607"/>
          </a:xfrm>
          <a:prstGeom prst="straightConnector1">
            <a:avLst/>
          </a:prstGeom>
          <a:noFill/>
          <a:ln w="9525" cap="flat" cmpd="sng">
            <a:solidFill>
              <a:schemeClr val="accent1"/>
            </a:solidFill>
            <a:prstDash val="solid"/>
            <a:miter lim="800000"/>
            <a:headEnd type="none" w="sm" len="sm"/>
            <a:tailEnd type="none" w="sm" len="sm"/>
          </a:ln>
        </p:spPr>
      </p:cxnSp>
      <p:cxnSp>
        <p:nvCxnSpPr>
          <p:cNvPr id="1289" name="Google Shape;1289;p168"/>
          <p:cNvCxnSpPr/>
          <p:nvPr/>
        </p:nvCxnSpPr>
        <p:spPr>
          <a:xfrm>
            <a:off x="2007526" y="2513887"/>
            <a:ext cx="5896207" cy="0"/>
          </a:xfrm>
          <a:prstGeom prst="straightConnector1">
            <a:avLst/>
          </a:prstGeom>
          <a:noFill/>
          <a:ln w="9525" cap="flat" cmpd="sng">
            <a:solidFill>
              <a:schemeClr val="accent1"/>
            </a:solidFill>
            <a:prstDash val="solid"/>
            <a:miter lim="800000"/>
            <a:headEnd type="none" w="sm" len="sm"/>
            <a:tailEnd type="none" w="sm" len="sm"/>
          </a:ln>
        </p:spPr>
      </p:cxn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sp>
        <p:nvSpPr>
          <p:cNvPr id="1294" name="Google Shape;1294;p169"/>
          <p:cNvSpPr/>
          <p:nvPr/>
        </p:nvSpPr>
        <p:spPr>
          <a:xfrm>
            <a:off x="7931904" y="4596004"/>
            <a:ext cx="1075027"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materials</a:t>
            </a:r>
            <a:endParaRPr sz="1100"/>
          </a:p>
        </p:txBody>
      </p:sp>
      <p:pic>
        <p:nvPicPr>
          <p:cNvPr id="1295" name="Google Shape;1295;p16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714" y="0"/>
            <a:ext cx="7929190" cy="5143499"/>
          </a:xfrm>
          <a:prstGeom prst="rect">
            <a:avLst/>
          </a:prstGeom>
          <a:noFill/>
          <a:ln>
            <a:noFill/>
          </a:ln>
        </p:spPr>
      </p:pic>
      <p:sp>
        <p:nvSpPr>
          <p:cNvPr id="1296" name="Google Shape;1296;p169"/>
          <p:cNvSpPr/>
          <p:nvPr/>
        </p:nvSpPr>
        <p:spPr>
          <a:xfrm>
            <a:off x="7617656" y="66245"/>
            <a:ext cx="1389276" cy="1731243"/>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living</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building </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challenge</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criteria</a:t>
            </a:r>
            <a:endParaRPr sz="1800">
              <a:solidFill>
                <a:srgbClr val="7F7F7F"/>
              </a:solidFill>
              <a:latin typeface="Open Sans"/>
              <a:ea typeface="Open Sans"/>
              <a:cs typeface="Open Sans"/>
              <a:sym typeface="Open Sans"/>
            </a:endParaRPr>
          </a:p>
          <a:p>
            <a:pPr marL="0" marR="0" lvl="0" indent="0" algn="r" rtl="0">
              <a:spcBef>
                <a:spcPts val="0"/>
              </a:spcBef>
              <a:spcAft>
                <a:spcPts val="0"/>
              </a:spcAft>
              <a:buNone/>
            </a:pPr>
            <a:endParaRPr sz="1800">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as guide</a:t>
            </a:r>
            <a:endParaRPr sz="1100"/>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170"/>
          <p:cNvSpPr txBox="1"/>
          <p:nvPr/>
        </p:nvSpPr>
        <p:spPr>
          <a:xfrm>
            <a:off x="578645" y="639366"/>
            <a:ext cx="5614656" cy="623248"/>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a:solidFill>
                  <a:srgbClr val="82B50F"/>
                </a:solidFill>
                <a:latin typeface="Open Sans Light"/>
                <a:ea typeface="Open Sans Light"/>
                <a:cs typeface="Open Sans Light"/>
                <a:sym typeface="Open Sans Light"/>
              </a:rPr>
              <a:t>exterior materials</a:t>
            </a:r>
            <a:endParaRPr sz="110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1305"/>
        <p:cNvGrpSpPr/>
        <p:nvPr/>
      </p:nvGrpSpPr>
      <p:grpSpPr>
        <a:xfrm>
          <a:off x="0" y="0"/>
          <a:ext cx="0" cy="0"/>
          <a:chOff x="0" y="0"/>
          <a:chExt cx="0" cy="0"/>
        </a:xfrm>
      </p:grpSpPr>
      <p:sp>
        <p:nvSpPr>
          <p:cNvPr id="1306" name="Google Shape;1306;p171"/>
          <p:cNvSpPr/>
          <p:nvPr/>
        </p:nvSpPr>
        <p:spPr>
          <a:xfrm>
            <a:off x="6561438" y="4596004"/>
            <a:ext cx="234858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materials</a:t>
            </a:r>
            <a:endParaRPr sz="1100"/>
          </a:p>
        </p:txBody>
      </p:sp>
      <p:sp>
        <p:nvSpPr>
          <p:cNvPr id="1307" name="Google Shape;1307;p171"/>
          <p:cNvSpPr/>
          <p:nvPr/>
        </p:nvSpPr>
        <p:spPr>
          <a:xfrm>
            <a:off x="4767147" y="4324983"/>
            <a:ext cx="4142879"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wall</a:t>
            </a:r>
            <a:endParaRPr sz="1100"/>
          </a:p>
        </p:txBody>
      </p:sp>
      <p:sp>
        <p:nvSpPr>
          <p:cNvPr id="1308" name="Google Shape;1308;p171"/>
          <p:cNvSpPr/>
          <p:nvPr/>
        </p:nvSpPr>
        <p:spPr>
          <a:xfrm>
            <a:off x="615385" y="2667822"/>
            <a:ext cx="4445876" cy="1454244"/>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u="sng">
                <a:solidFill>
                  <a:srgbClr val="7F7F7F"/>
                </a:solidFill>
                <a:latin typeface="Open Sans"/>
                <a:ea typeface="Open Sans"/>
                <a:cs typeface="Open Sans"/>
                <a:sym typeface="Open Sans"/>
              </a:rPr>
              <a:t>shingles</a:t>
            </a:r>
            <a:r>
              <a:rPr lang="en" sz="1800">
                <a:solidFill>
                  <a:srgbClr val="7F7F7F"/>
                </a:solidFill>
                <a:latin typeface="Open Sans"/>
                <a:ea typeface="Open Sans"/>
                <a:cs typeface="Open Sans"/>
                <a:sym typeface="Open Sans"/>
              </a:rPr>
              <a:t> </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type: eastern white cedar</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grade: A </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exposure 5” +/-</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paint color: green</a:t>
            </a:r>
            <a:endParaRPr sz="1100"/>
          </a:p>
        </p:txBody>
      </p:sp>
      <p:pic>
        <p:nvPicPr>
          <p:cNvPr id="1309" name="Google Shape;1309;p17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5237134" y="2540135"/>
            <a:ext cx="2254470" cy="2328972"/>
          </a:xfrm>
          <a:prstGeom prst="rect">
            <a:avLst/>
          </a:prstGeom>
          <a:noFill/>
          <a:ln>
            <a:noFill/>
          </a:ln>
        </p:spPr>
      </p:pic>
      <p:pic>
        <p:nvPicPr>
          <p:cNvPr id="1310" name="Google Shape;1310;p17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0" y="-3388"/>
            <a:ext cx="9144000" cy="2543522"/>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1314"/>
        <p:cNvGrpSpPr/>
        <p:nvPr/>
      </p:nvGrpSpPr>
      <p:grpSpPr>
        <a:xfrm>
          <a:off x="0" y="0"/>
          <a:ext cx="0" cy="0"/>
          <a:chOff x="0" y="0"/>
          <a:chExt cx="0" cy="0"/>
        </a:xfrm>
      </p:grpSpPr>
      <p:sp>
        <p:nvSpPr>
          <p:cNvPr id="1315" name="Google Shape;1315;p172"/>
          <p:cNvSpPr/>
          <p:nvPr/>
        </p:nvSpPr>
        <p:spPr>
          <a:xfrm>
            <a:off x="6561438" y="4596004"/>
            <a:ext cx="234858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materials</a:t>
            </a:r>
            <a:endParaRPr sz="1100"/>
          </a:p>
        </p:txBody>
      </p:sp>
      <p:sp>
        <p:nvSpPr>
          <p:cNvPr id="1316" name="Google Shape;1316;p172"/>
          <p:cNvSpPr/>
          <p:nvPr/>
        </p:nvSpPr>
        <p:spPr>
          <a:xfrm>
            <a:off x="4767147" y="4324983"/>
            <a:ext cx="4142879"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roofing</a:t>
            </a:r>
            <a:endParaRPr sz="1100"/>
          </a:p>
        </p:txBody>
      </p:sp>
      <p:pic>
        <p:nvPicPr>
          <p:cNvPr id="1317" name="Google Shape;1317;p17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75630" y="58544"/>
            <a:ext cx="7711069" cy="4864461"/>
          </a:xfrm>
          <a:prstGeom prst="rect">
            <a:avLst/>
          </a:prstGeom>
          <a:noFill/>
          <a:ln>
            <a:noFill/>
          </a:ln>
        </p:spPr>
      </p:pic>
      <p:sp>
        <p:nvSpPr>
          <p:cNvPr id="1318" name="Google Shape;1318;p172"/>
          <p:cNvSpPr/>
          <p:nvPr/>
        </p:nvSpPr>
        <p:spPr>
          <a:xfrm>
            <a:off x="5427429" y="2581836"/>
            <a:ext cx="2308303" cy="2360418"/>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19" name="Google Shape;1319;p172"/>
          <p:cNvSpPr/>
          <p:nvPr/>
        </p:nvSpPr>
        <p:spPr>
          <a:xfrm>
            <a:off x="5362580" y="2440089"/>
            <a:ext cx="2458844" cy="623248"/>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IKO – cool colors</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dimensional shingle</a:t>
            </a:r>
            <a:endParaRPr sz="1100"/>
          </a:p>
        </p:txBody>
      </p:sp>
      <p:pic>
        <p:nvPicPr>
          <p:cNvPr id="1320" name="Google Shape;1320;p17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427429" y="3302980"/>
            <a:ext cx="2449766" cy="1466148"/>
          </a:xfrm>
          <a:prstGeom prst="rect">
            <a:avLst/>
          </a:prstGeom>
          <a:noFill/>
          <a:ln>
            <a:noFill/>
          </a:ln>
        </p:spPr>
      </p:pic>
      <p:sp>
        <p:nvSpPr>
          <p:cNvPr id="1321" name="Google Shape;1321;p172"/>
          <p:cNvSpPr/>
          <p:nvPr/>
        </p:nvSpPr>
        <p:spPr>
          <a:xfrm>
            <a:off x="6937032" y="502128"/>
            <a:ext cx="1972994" cy="965923"/>
          </a:xfrm>
          <a:prstGeom prst="wedgeRoundRectCallout">
            <a:avLst>
              <a:gd name="adj1" fmla="val -39937"/>
              <a:gd name="adj2" fmla="val 158391"/>
              <a:gd name="adj3" fmla="val 16667"/>
            </a:avLst>
          </a:prstGeom>
          <a:solidFill>
            <a:schemeClr val="lt1"/>
          </a:solidFill>
          <a:ln w="9525" cap="flat" cmpd="sng">
            <a:solidFill>
              <a:schemeClr val="dk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r>
              <a:rPr lang="en" sz="1400" b="1">
                <a:solidFill>
                  <a:srgbClr val="548135"/>
                </a:solidFill>
                <a:latin typeface="Calibri"/>
                <a:ea typeface="Calibri"/>
                <a:cs typeface="Calibri"/>
                <a:sym typeface="Calibri"/>
              </a:rPr>
              <a:t>“cool colors” reduce heat gain.</a:t>
            </a:r>
            <a:r>
              <a:rPr lang="en" b="1">
                <a:solidFill>
                  <a:srgbClr val="548135"/>
                </a:solidFill>
                <a:latin typeface="Calibri"/>
                <a:ea typeface="Calibri"/>
                <a:cs typeface="Calibri"/>
                <a:sym typeface="Calibri"/>
              </a:rPr>
              <a:t> </a:t>
            </a:r>
            <a:r>
              <a:rPr lang="en" sz="1400" b="1">
                <a:solidFill>
                  <a:srgbClr val="548135"/>
                </a:solidFill>
                <a:latin typeface="Calibri"/>
                <a:ea typeface="Calibri"/>
                <a:cs typeface="Calibri"/>
                <a:sym typeface="Calibri"/>
              </a:rPr>
              <a:t>Select final color on-site with actual samples </a:t>
            </a:r>
            <a:endParaRPr sz="1100"/>
          </a:p>
        </p:txBody>
      </p:sp>
      <p:sp>
        <p:nvSpPr>
          <p:cNvPr id="1322" name="Google Shape;1322;p172"/>
          <p:cNvSpPr/>
          <p:nvPr/>
        </p:nvSpPr>
        <p:spPr>
          <a:xfrm>
            <a:off x="348175" y="3076245"/>
            <a:ext cx="2321168" cy="685800"/>
          </a:xfrm>
          <a:prstGeom prst="roundRect">
            <a:avLst>
              <a:gd name="adj" fmla="val 16667"/>
            </a:avLst>
          </a:prstGeom>
          <a:solidFill>
            <a:srgbClr val="FFFFFF">
              <a:alpha val="63921"/>
            </a:srgbClr>
          </a:solidFill>
          <a:ln w="12700" cap="flat" cmpd="sng">
            <a:solidFill>
              <a:srgbClr val="42719B"/>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a:solidFill>
                <a:srgbClr val="548135"/>
              </a:solidFill>
              <a:latin typeface="Calibri"/>
              <a:ea typeface="Calibri"/>
              <a:cs typeface="Calibri"/>
              <a:sym typeface="Calibri"/>
            </a:endParaRPr>
          </a:p>
          <a:p>
            <a:pPr marL="0" marR="0" lvl="0" indent="0" algn="ctr" rtl="0">
              <a:spcBef>
                <a:spcPts val="0"/>
              </a:spcBef>
              <a:spcAft>
                <a:spcPts val="0"/>
              </a:spcAft>
              <a:buNone/>
            </a:pPr>
            <a:r>
              <a:rPr lang="en" sz="1400" b="1">
                <a:solidFill>
                  <a:srgbClr val="548135"/>
                </a:solidFill>
                <a:latin typeface="Calibri"/>
                <a:ea typeface="Calibri"/>
                <a:cs typeface="Calibri"/>
                <a:sym typeface="Calibri"/>
              </a:rPr>
              <a:t>Light color can show algae stains (@ north side)</a:t>
            </a:r>
            <a:endParaRPr sz="1100"/>
          </a:p>
          <a:p>
            <a:pPr marL="0" marR="0" lvl="0" indent="0" algn="ctr" rtl="0">
              <a:spcBef>
                <a:spcPts val="0"/>
              </a:spcBef>
              <a:spcAft>
                <a:spcPts val="0"/>
              </a:spcAft>
              <a:buNone/>
            </a:pPr>
            <a:r>
              <a:rPr lang="en" sz="1400" b="1">
                <a:solidFill>
                  <a:srgbClr val="548135"/>
                </a:solidFill>
                <a:latin typeface="Calibri"/>
                <a:ea typeface="Calibri"/>
                <a:cs typeface="Calibri"/>
                <a:sym typeface="Calibri"/>
              </a:rPr>
              <a:t> not recommended</a:t>
            </a:r>
            <a:endParaRPr sz="1100"/>
          </a:p>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326"/>
        <p:cNvGrpSpPr/>
        <p:nvPr/>
      </p:nvGrpSpPr>
      <p:grpSpPr>
        <a:xfrm>
          <a:off x="0" y="0"/>
          <a:ext cx="0" cy="0"/>
          <a:chOff x="0" y="0"/>
          <a:chExt cx="0" cy="0"/>
        </a:xfrm>
      </p:grpSpPr>
      <p:sp>
        <p:nvSpPr>
          <p:cNvPr id="1327" name="Google Shape;1327;p173"/>
          <p:cNvSpPr/>
          <p:nvPr/>
        </p:nvSpPr>
        <p:spPr>
          <a:xfrm>
            <a:off x="7741508" y="4324983"/>
            <a:ext cx="1101611" cy="623248"/>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window</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materials</a:t>
            </a:r>
            <a:endParaRPr sz="1100"/>
          </a:p>
        </p:txBody>
      </p:sp>
      <p:pic>
        <p:nvPicPr>
          <p:cNvPr id="1328" name="Google Shape;1328;p17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834054" y="451625"/>
            <a:ext cx="2500661" cy="3342988"/>
          </a:xfrm>
          <a:prstGeom prst="rect">
            <a:avLst/>
          </a:prstGeom>
          <a:noFill/>
          <a:ln>
            <a:noFill/>
          </a:ln>
        </p:spPr>
      </p:pic>
      <p:pic>
        <p:nvPicPr>
          <p:cNvPr id="1329" name="Google Shape;1329;p17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861431" y="0"/>
            <a:ext cx="3249187" cy="4324983"/>
          </a:xfrm>
          <a:prstGeom prst="rect">
            <a:avLst/>
          </a:prstGeom>
          <a:noFill/>
          <a:ln>
            <a:noFill/>
          </a:ln>
        </p:spPr>
      </p:pic>
      <p:sp>
        <p:nvSpPr>
          <p:cNvPr id="1330" name="Google Shape;1330;p173"/>
          <p:cNvSpPr/>
          <p:nvPr/>
        </p:nvSpPr>
        <p:spPr>
          <a:xfrm>
            <a:off x="706446" y="3621488"/>
            <a:ext cx="2785846"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glider (horizontal muntin)</a:t>
            </a:r>
            <a:endParaRPr sz="1100"/>
          </a:p>
        </p:txBody>
      </p:sp>
      <p:sp>
        <p:nvSpPr>
          <p:cNvPr id="1331" name="Google Shape;1331;p173"/>
          <p:cNvSpPr/>
          <p:nvPr/>
        </p:nvSpPr>
        <p:spPr>
          <a:xfrm>
            <a:off x="4110616" y="3610255"/>
            <a:ext cx="3129859"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double hung (vertical muntin)</a:t>
            </a:r>
            <a:endParaRPr sz="1100"/>
          </a:p>
        </p:txBody>
      </p:sp>
      <p:cxnSp>
        <p:nvCxnSpPr>
          <p:cNvPr id="1332" name="Google Shape;1332;p173"/>
          <p:cNvCxnSpPr/>
          <p:nvPr/>
        </p:nvCxnSpPr>
        <p:spPr>
          <a:xfrm rot="10800000">
            <a:off x="2668131" y="1677201"/>
            <a:ext cx="569249" cy="0"/>
          </a:xfrm>
          <a:prstGeom prst="straightConnector1">
            <a:avLst/>
          </a:prstGeom>
          <a:noFill/>
          <a:ln w="34925" cap="flat" cmpd="sng">
            <a:solidFill>
              <a:srgbClr val="A5A5A5"/>
            </a:solidFill>
            <a:prstDash val="solid"/>
            <a:miter lim="800000"/>
            <a:headEnd type="none" w="sm" len="sm"/>
            <a:tailEnd type="triangle" w="med" len="med"/>
          </a:ln>
        </p:spPr>
      </p:cxnSp>
      <p:cxnSp>
        <p:nvCxnSpPr>
          <p:cNvPr id="1333" name="Google Shape;1333;p173"/>
          <p:cNvCxnSpPr/>
          <p:nvPr/>
        </p:nvCxnSpPr>
        <p:spPr>
          <a:xfrm>
            <a:off x="1798135" y="1677201"/>
            <a:ext cx="602470" cy="0"/>
          </a:xfrm>
          <a:prstGeom prst="straightConnector1">
            <a:avLst/>
          </a:prstGeom>
          <a:noFill/>
          <a:ln w="34925" cap="flat" cmpd="sng">
            <a:solidFill>
              <a:srgbClr val="A5A5A5"/>
            </a:solidFill>
            <a:prstDash val="solid"/>
            <a:miter lim="800000"/>
            <a:headEnd type="none" w="sm" len="sm"/>
            <a:tailEnd type="triangle" w="med" len="med"/>
          </a:ln>
        </p:spPr>
      </p:cxnSp>
      <p:cxnSp>
        <p:nvCxnSpPr>
          <p:cNvPr id="1334" name="Google Shape;1334;p173"/>
          <p:cNvCxnSpPr/>
          <p:nvPr/>
        </p:nvCxnSpPr>
        <p:spPr>
          <a:xfrm rot="10800000">
            <a:off x="5915026" y="2395258"/>
            <a:ext cx="0" cy="600076"/>
          </a:xfrm>
          <a:prstGeom prst="straightConnector1">
            <a:avLst/>
          </a:prstGeom>
          <a:noFill/>
          <a:ln w="34925" cap="flat" cmpd="sng">
            <a:solidFill>
              <a:srgbClr val="A5A5A5"/>
            </a:solidFill>
            <a:prstDash val="solid"/>
            <a:miter lim="800000"/>
            <a:headEnd type="none" w="sm" len="sm"/>
            <a:tailEnd type="triangle" w="med" len="med"/>
          </a:ln>
        </p:spPr>
      </p:cxnSp>
      <p:cxnSp>
        <p:nvCxnSpPr>
          <p:cNvPr id="1335" name="Google Shape;1335;p173"/>
          <p:cNvCxnSpPr/>
          <p:nvPr/>
        </p:nvCxnSpPr>
        <p:spPr>
          <a:xfrm flipH="1">
            <a:off x="5915025" y="1232480"/>
            <a:ext cx="1680" cy="598395"/>
          </a:xfrm>
          <a:prstGeom prst="straightConnector1">
            <a:avLst/>
          </a:prstGeom>
          <a:noFill/>
          <a:ln w="34925" cap="flat" cmpd="sng">
            <a:solidFill>
              <a:srgbClr val="A5A5A5"/>
            </a:solidFill>
            <a:prstDash val="solid"/>
            <a:miter lim="800000"/>
            <a:headEnd type="none" w="sm" len="sm"/>
            <a:tailEnd type="triangle" w="med" len="med"/>
          </a:ln>
        </p:spPr>
      </p:cxnSp>
      <p:sp>
        <p:nvSpPr>
          <p:cNvPr id="1336" name="Google Shape;1336;p173"/>
          <p:cNvSpPr/>
          <p:nvPr/>
        </p:nvSpPr>
        <p:spPr>
          <a:xfrm>
            <a:off x="1676644" y="2096893"/>
            <a:ext cx="783204" cy="65599"/>
          </a:xfrm>
          <a:custGeom>
            <a:avLst/>
            <a:gdLst/>
            <a:ahLst/>
            <a:cxnLst/>
            <a:rect l="l" t="t" r="r" b="b"/>
            <a:pathLst>
              <a:path w="1044272" h="87465" extrusionOk="0">
                <a:moveTo>
                  <a:pt x="0" y="37106"/>
                </a:moveTo>
                <a:lnTo>
                  <a:pt x="1044272" y="0"/>
                </a:lnTo>
                <a:lnTo>
                  <a:pt x="1038971" y="45058"/>
                </a:lnTo>
                <a:lnTo>
                  <a:pt x="2651" y="87465"/>
                </a:lnTo>
                <a:lnTo>
                  <a:pt x="0" y="37106"/>
                </a:lnTo>
                <a:close/>
              </a:path>
            </a:pathLst>
          </a:custGeom>
          <a:solidFill>
            <a:srgbClr val="F7D896"/>
          </a:solidFill>
          <a:ln w="952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37" name="Google Shape;1337;p173"/>
          <p:cNvSpPr/>
          <p:nvPr/>
        </p:nvSpPr>
        <p:spPr>
          <a:xfrm>
            <a:off x="2591131" y="2058393"/>
            <a:ext cx="742454" cy="65599"/>
          </a:xfrm>
          <a:custGeom>
            <a:avLst/>
            <a:gdLst/>
            <a:ahLst/>
            <a:cxnLst/>
            <a:rect l="l" t="t" r="r" b="b"/>
            <a:pathLst>
              <a:path w="1044272" h="87465" extrusionOk="0">
                <a:moveTo>
                  <a:pt x="0" y="37106"/>
                </a:moveTo>
                <a:lnTo>
                  <a:pt x="1044272" y="0"/>
                </a:lnTo>
                <a:lnTo>
                  <a:pt x="1038971" y="45058"/>
                </a:lnTo>
                <a:lnTo>
                  <a:pt x="2651" y="87465"/>
                </a:lnTo>
                <a:lnTo>
                  <a:pt x="0" y="37106"/>
                </a:lnTo>
                <a:close/>
              </a:path>
            </a:pathLst>
          </a:custGeom>
          <a:solidFill>
            <a:srgbClr val="F7D896"/>
          </a:solidFill>
          <a:ln w="9525" cap="flat" cmpd="sng">
            <a:solidFill>
              <a:srgbClr val="BFBFBF"/>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Calibri"/>
              <a:ea typeface="Calibri"/>
              <a:cs typeface="Calibri"/>
              <a:sym typeface="Calibri"/>
            </a:endParaRPr>
          </a:p>
        </p:txBody>
      </p:sp>
      <p:sp>
        <p:nvSpPr>
          <p:cNvPr id="1338" name="Google Shape;1338;p173"/>
          <p:cNvSpPr/>
          <p:nvPr/>
        </p:nvSpPr>
        <p:spPr>
          <a:xfrm>
            <a:off x="2203205" y="4459319"/>
            <a:ext cx="4086383"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at least two potential window types.</a:t>
            </a:r>
            <a:endParaRPr sz="1100"/>
          </a:p>
        </p:txBody>
      </p:sp>
      <p:sp>
        <p:nvSpPr>
          <p:cNvPr id="1339" name="Google Shape;1339;p173"/>
          <p:cNvSpPr txBox="1"/>
          <p:nvPr/>
        </p:nvSpPr>
        <p:spPr>
          <a:xfrm>
            <a:off x="7240475" y="249676"/>
            <a:ext cx="1829384" cy="3393236"/>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Qualities:</a:t>
            </a:r>
            <a:endParaRPr sz="11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interior finish – stained wood</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exterior finish – clad or painted?</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factory made or regional wood shop?</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glass – single pane </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maximize north view </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Winterizing/security</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ease of operation by guest</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clearance at tables</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simple, long lasting hardware</a:t>
            </a:r>
            <a:endParaRPr sz="110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343"/>
        <p:cNvGrpSpPr/>
        <p:nvPr/>
      </p:nvGrpSpPr>
      <p:grpSpPr>
        <a:xfrm>
          <a:off x="0" y="0"/>
          <a:ext cx="0" cy="0"/>
          <a:chOff x="0" y="0"/>
          <a:chExt cx="0" cy="0"/>
        </a:xfrm>
      </p:grpSpPr>
      <p:sp>
        <p:nvSpPr>
          <p:cNvPr id="1344" name="Google Shape;1344;p174"/>
          <p:cNvSpPr txBox="1"/>
          <p:nvPr/>
        </p:nvSpPr>
        <p:spPr>
          <a:xfrm>
            <a:off x="578645" y="639366"/>
            <a:ext cx="3695861" cy="623248"/>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a:solidFill>
                  <a:srgbClr val="82B50F"/>
                </a:solidFill>
                <a:latin typeface="Open Sans Light"/>
                <a:ea typeface="Open Sans Light"/>
                <a:cs typeface="Open Sans Light"/>
                <a:sym typeface="Open Sans Light"/>
              </a:rPr>
              <a:t>interior materials</a:t>
            </a:r>
            <a:endParaRPr sz="110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348"/>
        <p:cNvGrpSpPr/>
        <p:nvPr/>
      </p:nvGrpSpPr>
      <p:grpSpPr>
        <a:xfrm>
          <a:off x="0" y="0"/>
          <a:ext cx="0" cy="0"/>
          <a:chOff x="0" y="0"/>
          <a:chExt cx="0" cy="0"/>
        </a:xfrm>
      </p:grpSpPr>
      <p:sp>
        <p:nvSpPr>
          <p:cNvPr id="1349" name="Google Shape;1349;p175"/>
          <p:cNvSpPr/>
          <p:nvPr/>
        </p:nvSpPr>
        <p:spPr>
          <a:xfrm>
            <a:off x="6561438" y="4596004"/>
            <a:ext cx="234858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materials</a:t>
            </a:r>
            <a:endParaRPr sz="1100"/>
          </a:p>
        </p:txBody>
      </p:sp>
      <p:pic>
        <p:nvPicPr>
          <p:cNvPr id="1350" name="Google Shape;1350;p17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51272" y="158902"/>
            <a:ext cx="3210374" cy="2295268"/>
          </a:xfrm>
          <a:prstGeom prst="rect">
            <a:avLst/>
          </a:prstGeom>
          <a:noFill/>
          <a:ln>
            <a:noFill/>
          </a:ln>
        </p:spPr>
      </p:pic>
      <p:pic>
        <p:nvPicPr>
          <p:cNvPr id="1351" name="Google Shape;1351;p17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76002" y="2224669"/>
            <a:ext cx="5411121" cy="2893741"/>
          </a:xfrm>
          <a:prstGeom prst="rect">
            <a:avLst/>
          </a:prstGeom>
          <a:noFill/>
          <a:ln>
            <a:noFill/>
          </a:ln>
        </p:spPr>
      </p:pic>
      <p:pic>
        <p:nvPicPr>
          <p:cNvPr id="1352" name="Google Shape;1352;p175"/>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6213260" y="327455"/>
            <a:ext cx="2079449" cy="3286897"/>
          </a:xfrm>
          <a:prstGeom prst="rect">
            <a:avLst/>
          </a:prstGeom>
          <a:noFill/>
          <a:ln>
            <a:noFill/>
          </a:ln>
        </p:spPr>
      </p:pic>
      <p:sp>
        <p:nvSpPr>
          <p:cNvPr id="1353" name="Google Shape;1353;p175"/>
          <p:cNvSpPr/>
          <p:nvPr/>
        </p:nvSpPr>
        <p:spPr>
          <a:xfrm>
            <a:off x="2233030" y="2168421"/>
            <a:ext cx="3430177" cy="623248"/>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mid tone stain on clear select eastern white pine</a:t>
            </a:r>
            <a:endParaRPr sz="1100"/>
          </a:p>
        </p:txBody>
      </p:sp>
      <p:sp>
        <p:nvSpPr>
          <p:cNvPr id="1354" name="Google Shape;1354;p175"/>
          <p:cNvSpPr/>
          <p:nvPr/>
        </p:nvSpPr>
        <p:spPr>
          <a:xfrm>
            <a:off x="6003421" y="3614352"/>
            <a:ext cx="234858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nickelback profile</a:t>
            </a:r>
            <a:endParaRPr sz="1100"/>
          </a:p>
        </p:txBody>
      </p:sp>
      <p:pic>
        <p:nvPicPr>
          <p:cNvPr id="1355" name="Google Shape;1355;p175"/>
          <p:cNvPicPr preferRelativeResize="0"/>
          <p:nvPr/>
        </p:nvPicPr>
        <p:blipFill rotWithShape="1">
          <a:blip r:embed="rId6">
            <a:alphaModFix/>
          </a:blip>
          <a:srcRect/>
          <a:stretch/>
        </p:blipFill>
        <p:spPr>
          <a:xfrm>
            <a:off x="3960902" y="327455"/>
            <a:ext cx="1785938" cy="1785938"/>
          </a:xfrm>
          <a:prstGeom prst="rect">
            <a:avLst/>
          </a:prstGeom>
          <a:noFill/>
          <a:ln>
            <a:noFill/>
          </a:ln>
        </p:spPr>
      </p:pic>
      <p:sp>
        <p:nvSpPr>
          <p:cNvPr id="1356" name="Google Shape;1356;p175"/>
          <p:cNvSpPr/>
          <p:nvPr/>
        </p:nvSpPr>
        <p:spPr>
          <a:xfrm>
            <a:off x="6561437" y="4249756"/>
            <a:ext cx="234858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dining room walls</a:t>
            </a:r>
            <a:endParaRPr sz="1100"/>
          </a:p>
        </p:txBody>
      </p:sp>
      <p:sp>
        <p:nvSpPr>
          <p:cNvPr id="1357" name="Google Shape;1357;p175"/>
          <p:cNvSpPr txBox="1"/>
          <p:nvPr/>
        </p:nvSpPr>
        <p:spPr>
          <a:xfrm>
            <a:off x="6883090" y="1764681"/>
            <a:ext cx="1020337" cy="276999"/>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rgbClr val="D8D8D8"/>
                </a:solidFill>
                <a:latin typeface="Calibri"/>
                <a:ea typeface="Calibri"/>
                <a:cs typeface="Calibri"/>
                <a:sym typeface="Calibri"/>
              </a:rPr>
              <a:t>1/8” gap</a:t>
            </a:r>
            <a:endParaRPr sz="1100"/>
          </a:p>
        </p:txBody>
      </p:sp>
      <p:cxnSp>
        <p:nvCxnSpPr>
          <p:cNvPr id="1358" name="Google Shape;1358;p175"/>
          <p:cNvCxnSpPr/>
          <p:nvPr/>
        </p:nvCxnSpPr>
        <p:spPr>
          <a:xfrm flipH="1">
            <a:off x="6657278" y="1903181"/>
            <a:ext cx="225812" cy="576864"/>
          </a:xfrm>
          <a:prstGeom prst="straightConnector1">
            <a:avLst/>
          </a:prstGeom>
          <a:noFill/>
          <a:ln w="19050" cap="flat" cmpd="sng">
            <a:solidFill>
              <a:srgbClr val="F2F2F2"/>
            </a:solidFill>
            <a:prstDash val="solid"/>
            <a:miter lim="800000"/>
            <a:headEnd type="none" w="sm" len="sm"/>
            <a:tailEnd type="triangle" w="med" len="med"/>
          </a:ln>
        </p:spPr>
      </p:cxnSp>
      <p:cxnSp>
        <p:nvCxnSpPr>
          <p:cNvPr id="1359" name="Google Shape;1359;p175"/>
          <p:cNvCxnSpPr/>
          <p:nvPr/>
        </p:nvCxnSpPr>
        <p:spPr>
          <a:xfrm>
            <a:off x="476715" y="4439606"/>
            <a:ext cx="3780263" cy="0"/>
          </a:xfrm>
          <a:prstGeom prst="straightConnector1">
            <a:avLst/>
          </a:prstGeom>
          <a:noFill/>
          <a:ln w="22225" cap="flat" cmpd="sng">
            <a:solidFill>
              <a:schemeClr val="dk1"/>
            </a:solidFill>
            <a:prstDash val="solid"/>
            <a:miter lim="800000"/>
            <a:headEnd type="none" w="sm" len="sm"/>
            <a:tailEnd type="none" w="sm" len="sm"/>
          </a:ln>
        </p:spPr>
      </p:cxn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363"/>
        <p:cNvGrpSpPr/>
        <p:nvPr/>
      </p:nvGrpSpPr>
      <p:grpSpPr>
        <a:xfrm>
          <a:off x="0" y="0"/>
          <a:ext cx="0" cy="0"/>
          <a:chOff x="0" y="0"/>
          <a:chExt cx="0" cy="0"/>
        </a:xfrm>
      </p:grpSpPr>
      <p:sp>
        <p:nvSpPr>
          <p:cNvPr id="1364" name="Google Shape;1364;p176"/>
          <p:cNvSpPr/>
          <p:nvPr/>
        </p:nvSpPr>
        <p:spPr>
          <a:xfrm>
            <a:off x="6561438" y="4596004"/>
            <a:ext cx="234858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materials</a:t>
            </a:r>
            <a:endParaRPr sz="1100"/>
          </a:p>
        </p:txBody>
      </p:sp>
      <p:sp>
        <p:nvSpPr>
          <p:cNvPr id="1365" name="Google Shape;1365;p176"/>
          <p:cNvSpPr/>
          <p:nvPr/>
        </p:nvSpPr>
        <p:spPr>
          <a:xfrm>
            <a:off x="4767147" y="4324983"/>
            <a:ext cx="4142879"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dining room floor</a:t>
            </a:r>
            <a:endParaRPr sz="1100"/>
          </a:p>
        </p:txBody>
      </p:sp>
      <p:pic>
        <p:nvPicPr>
          <p:cNvPr id="1366" name="Google Shape;1366;p17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50256" y="98561"/>
            <a:ext cx="2798806" cy="4044684"/>
          </a:xfrm>
          <a:prstGeom prst="rect">
            <a:avLst/>
          </a:prstGeom>
          <a:noFill/>
          <a:ln>
            <a:noFill/>
          </a:ln>
        </p:spPr>
      </p:pic>
      <p:sp>
        <p:nvSpPr>
          <p:cNvPr id="1367" name="Google Shape;1367;p176"/>
          <p:cNvSpPr/>
          <p:nvPr/>
        </p:nvSpPr>
        <p:spPr>
          <a:xfrm>
            <a:off x="2303226" y="4151858"/>
            <a:ext cx="745837"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oak</a:t>
            </a:r>
            <a:endParaRPr sz="1100"/>
          </a:p>
        </p:txBody>
      </p:sp>
      <p:pic>
        <p:nvPicPr>
          <p:cNvPr id="1368" name="Google Shape;1368;p176"/>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3141110" y="135796"/>
            <a:ext cx="3252075" cy="3999287"/>
          </a:xfrm>
          <a:prstGeom prst="rect">
            <a:avLst/>
          </a:prstGeom>
          <a:noFill/>
          <a:ln>
            <a:noFill/>
          </a:ln>
        </p:spPr>
      </p:pic>
      <p:sp>
        <p:nvSpPr>
          <p:cNvPr id="1369" name="Google Shape;1369;p176"/>
          <p:cNvSpPr/>
          <p:nvPr/>
        </p:nvSpPr>
        <p:spPr>
          <a:xfrm>
            <a:off x="3882766" y="4151858"/>
            <a:ext cx="251041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douglas fir? (not local) </a:t>
            </a:r>
            <a:endParaRPr sz="1100"/>
          </a:p>
        </p:txBody>
      </p:sp>
      <p:sp>
        <p:nvSpPr>
          <p:cNvPr id="1370" name="Google Shape;1370;p176"/>
          <p:cNvSpPr txBox="1"/>
          <p:nvPr/>
        </p:nvSpPr>
        <p:spPr>
          <a:xfrm>
            <a:off x="6756057" y="213154"/>
            <a:ext cx="2242751" cy="4639732"/>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Floor decisions</a:t>
            </a:r>
            <a:endParaRPr sz="11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 sz="1400">
                <a:solidFill>
                  <a:schemeClr val="dk1"/>
                </a:solidFill>
                <a:latin typeface="Calibri"/>
                <a:ea typeface="Calibri"/>
                <a:cs typeface="Calibri"/>
                <a:sym typeface="Calibri"/>
              </a:rPr>
              <a:t>northern hardwoods include:</a:t>
            </a:r>
            <a:endParaRPr sz="11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white and red oak</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maple</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yellow and red birch</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ash</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cherry</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hickory</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walnut</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Beech</a:t>
            </a:r>
            <a:endParaRPr sz="11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r>
              <a:rPr lang="en" sz="1400">
                <a:solidFill>
                  <a:schemeClr val="dk1"/>
                </a:solidFill>
                <a:latin typeface="Calibri"/>
                <a:ea typeface="Calibri"/>
                <a:cs typeface="Calibri"/>
                <a:sym typeface="Calibri"/>
              </a:rPr>
              <a:t>Quarter sawn and rift sawn minimize movement due to moisture and temperature with changing season.</a:t>
            </a:r>
            <a:endParaRPr sz="11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374"/>
        <p:cNvGrpSpPr/>
        <p:nvPr/>
      </p:nvGrpSpPr>
      <p:grpSpPr>
        <a:xfrm>
          <a:off x="0" y="0"/>
          <a:ext cx="0" cy="0"/>
          <a:chOff x="0" y="0"/>
          <a:chExt cx="0" cy="0"/>
        </a:xfrm>
      </p:grpSpPr>
      <p:sp>
        <p:nvSpPr>
          <p:cNvPr id="1375" name="Google Shape;1375;p177"/>
          <p:cNvSpPr/>
          <p:nvPr/>
        </p:nvSpPr>
        <p:spPr>
          <a:xfrm>
            <a:off x="6561438" y="4596004"/>
            <a:ext cx="234858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acoustics</a:t>
            </a:r>
            <a:endParaRPr sz="1100"/>
          </a:p>
        </p:txBody>
      </p:sp>
      <p:sp>
        <p:nvSpPr>
          <p:cNvPr id="1376" name="Google Shape;1376;p177"/>
          <p:cNvSpPr/>
          <p:nvPr/>
        </p:nvSpPr>
        <p:spPr>
          <a:xfrm>
            <a:off x="5277096" y="3908217"/>
            <a:ext cx="3482093" cy="623248"/>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acoustical panel – high NRC .90</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between joists</a:t>
            </a:r>
            <a:endParaRPr sz="1100"/>
          </a:p>
        </p:txBody>
      </p:sp>
      <p:pic>
        <p:nvPicPr>
          <p:cNvPr id="1377" name="Google Shape;1377;p17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962611" y="75156"/>
            <a:ext cx="4111061" cy="3316265"/>
          </a:xfrm>
          <a:prstGeom prst="rect">
            <a:avLst/>
          </a:prstGeom>
          <a:noFill/>
          <a:ln>
            <a:noFill/>
          </a:ln>
        </p:spPr>
      </p:pic>
      <p:pic>
        <p:nvPicPr>
          <p:cNvPr id="1378" name="Google Shape;1378;p177"/>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84562" y="536951"/>
            <a:ext cx="3999431" cy="4232177"/>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66"/>
        <p:cNvGrpSpPr/>
        <p:nvPr/>
      </p:nvGrpSpPr>
      <p:grpSpPr>
        <a:xfrm>
          <a:off x="0" y="0"/>
          <a:ext cx="0" cy="0"/>
          <a:chOff x="0" y="0"/>
          <a:chExt cx="0" cy="0"/>
        </a:xfrm>
      </p:grpSpPr>
      <p:grpSp>
        <p:nvGrpSpPr>
          <p:cNvPr id="367" name="Google Shape;367;p61"/>
          <p:cNvGrpSpPr/>
          <p:nvPr/>
        </p:nvGrpSpPr>
        <p:grpSpPr>
          <a:xfrm>
            <a:off x="800694" y="660282"/>
            <a:ext cx="7810226" cy="5252714"/>
            <a:chOff x="800694" y="660282"/>
            <a:chExt cx="7810226" cy="5252714"/>
          </a:xfrm>
        </p:grpSpPr>
        <p:pic>
          <p:nvPicPr>
            <p:cNvPr id="368" name="Google Shape;368;p6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00694" y="660282"/>
              <a:ext cx="7810226" cy="5252714"/>
            </a:xfrm>
            <a:prstGeom prst="rect">
              <a:avLst/>
            </a:prstGeom>
            <a:noFill/>
            <a:ln>
              <a:noFill/>
            </a:ln>
          </p:spPr>
        </p:pic>
        <p:sp>
          <p:nvSpPr>
            <p:cNvPr id="369" name="Google Shape;369;p61"/>
            <p:cNvSpPr/>
            <p:nvPr/>
          </p:nvSpPr>
          <p:spPr>
            <a:xfrm>
              <a:off x="5085375" y="4460600"/>
              <a:ext cx="3196500" cy="871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61"/>
          <p:cNvSpPr txBox="1"/>
          <p:nvPr/>
        </p:nvSpPr>
        <p:spPr>
          <a:xfrm>
            <a:off x="324316" y="4515200"/>
            <a:ext cx="2436300" cy="346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EXISTING LODGE</a:t>
            </a:r>
            <a:endParaRPr sz="2400" b="1">
              <a:solidFill>
                <a:schemeClr val="dk1"/>
              </a:solidFill>
              <a:latin typeface="Calibri"/>
              <a:ea typeface="Calibri"/>
              <a:cs typeface="Calibri"/>
              <a:sym typeface="Calibri"/>
            </a:endParaRPr>
          </a:p>
        </p:txBody>
      </p:sp>
      <p:sp>
        <p:nvSpPr>
          <p:cNvPr id="371" name="Google Shape;371;p61"/>
          <p:cNvSpPr txBox="1">
            <a:spLocks noGrp="1"/>
          </p:cNvSpPr>
          <p:nvPr>
            <p:ph type="title" idx="4294967295"/>
          </p:nvPr>
        </p:nvSpPr>
        <p:spPr>
          <a:xfrm>
            <a:off x="111000" y="170850"/>
            <a:ext cx="8922000" cy="55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400" b="1"/>
              <a:t>Why? </a:t>
            </a:r>
            <a:r>
              <a:rPr lang="en" sz="2400"/>
              <a:t>Main Drivers and Benefits of CRC Lodge Project</a:t>
            </a:r>
            <a:endParaRPr sz="2400"/>
          </a:p>
        </p:txBody>
      </p:sp>
      <p:sp>
        <p:nvSpPr>
          <p:cNvPr id="372" name="Google Shape;372;p61"/>
          <p:cNvSpPr/>
          <p:nvPr/>
        </p:nvSpPr>
        <p:spPr>
          <a:xfrm>
            <a:off x="5964126" y="2227218"/>
            <a:ext cx="2255100" cy="11499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61"/>
          <p:cNvSpPr/>
          <p:nvPr/>
        </p:nvSpPr>
        <p:spPr>
          <a:xfrm>
            <a:off x="4184550" y="4378850"/>
            <a:ext cx="3952200" cy="618900"/>
          </a:xfrm>
          <a:prstGeom prst="wedgeRectCallout">
            <a:avLst>
              <a:gd name="adj1" fmla="val 28674"/>
              <a:gd name="adj2" fmla="val -189388"/>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Modernize Kitchen </a:t>
            </a:r>
            <a:r>
              <a:rPr lang="en">
                <a:solidFill>
                  <a:schemeClr val="dk1"/>
                </a:solidFill>
              </a:rPr>
              <a:t>to increase operating efficiency and enhance working environment</a:t>
            </a:r>
            <a:endParaRPr/>
          </a:p>
        </p:txBody>
      </p:sp>
      <p:sp>
        <p:nvSpPr>
          <p:cNvPr id="374" name="Google Shape;374;p61"/>
          <p:cNvSpPr/>
          <p:nvPr/>
        </p:nvSpPr>
        <p:spPr>
          <a:xfrm>
            <a:off x="6834914" y="660275"/>
            <a:ext cx="470400" cy="5448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61"/>
          <p:cNvSpPr/>
          <p:nvPr/>
        </p:nvSpPr>
        <p:spPr>
          <a:xfrm>
            <a:off x="3331850" y="725550"/>
            <a:ext cx="2632200" cy="735000"/>
          </a:xfrm>
          <a:prstGeom prst="wedgeRectCallout">
            <a:avLst>
              <a:gd name="adj1" fmla="val 86179"/>
              <a:gd name="adj2" fmla="val -14635"/>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Improve guest bathroom availability and accessibility (</a:t>
            </a:r>
            <a:r>
              <a:rPr lang="en">
                <a:solidFill>
                  <a:schemeClr val="dk1"/>
                </a:solidFill>
              </a:rPr>
              <a:t>ADA compliant)</a:t>
            </a:r>
            <a:endParaRPr b="1">
              <a:solidFill>
                <a:schemeClr val="dk1"/>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82"/>
        <p:cNvGrpSpPr/>
        <p:nvPr/>
      </p:nvGrpSpPr>
      <p:grpSpPr>
        <a:xfrm>
          <a:off x="0" y="0"/>
          <a:ext cx="0" cy="0"/>
          <a:chOff x="0" y="0"/>
          <a:chExt cx="0" cy="0"/>
        </a:xfrm>
      </p:grpSpPr>
      <p:sp>
        <p:nvSpPr>
          <p:cNvPr id="1383" name="Google Shape;1383;p178"/>
          <p:cNvSpPr/>
          <p:nvPr/>
        </p:nvSpPr>
        <p:spPr>
          <a:xfrm>
            <a:off x="5173757" y="4728197"/>
            <a:ext cx="3736270"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dining room ceiling fixtures</a:t>
            </a:r>
            <a:endParaRPr sz="1100"/>
          </a:p>
        </p:txBody>
      </p:sp>
      <p:pic>
        <p:nvPicPr>
          <p:cNvPr id="1384" name="Google Shape;1384;p17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8521" y="1692269"/>
            <a:ext cx="4366932" cy="2793627"/>
          </a:xfrm>
          <a:prstGeom prst="rect">
            <a:avLst/>
          </a:prstGeom>
          <a:noFill/>
          <a:ln>
            <a:noFill/>
          </a:ln>
        </p:spPr>
      </p:pic>
      <p:sp>
        <p:nvSpPr>
          <p:cNvPr id="1385" name="Google Shape;1385;p178"/>
          <p:cNvSpPr/>
          <p:nvPr/>
        </p:nvSpPr>
        <p:spPr>
          <a:xfrm>
            <a:off x="639246" y="4045112"/>
            <a:ext cx="2844052"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fans – Minka-Aire “Roto” </a:t>
            </a:r>
            <a:endParaRPr sz="1100"/>
          </a:p>
        </p:txBody>
      </p:sp>
      <p:sp>
        <p:nvSpPr>
          <p:cNvPr id="1386" name="Google Shape;1386;p178"/>
          <p:cNvSpPr/>
          <p:nvPr/>
        </p:nvSpPr>
        <p:spPr>
          <a:xfrm>
            <a:off x="5173757" y="4045112"/>
            <a:ext cx="3482093"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lights – Pendant 14”, opal glass</a:t>
            </a:r>
            <a:endParaRPr sz="1100"/>
          </a:p>
        </p:txBody>
      </p:sp>
      <p:pic>
        <p:nvPicPr>
          <p:cNvPr id="1387" name="Google Shape;1387;p17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6105672" y="232275"/>
            <a:ext cx="2550177" cy="3597353"/>
          </a:xfrm>
          <a:prstGeom prst="rect">
            <a:avLst/>
          </a:prstGeom>
          <a:noFill/>
          <a:ln>
            <a:noFill/>
          </a:ln>
        </p:spPr>
      </p:pic>
      <p:pic>
        <p:nvPicPr>
          <p:cNvPr id="1388" name="Google Shape;1388;p178"/>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483298" y="124020"/>
            <a:ext cx="2623141" cy="2637134"/>
          </a:xfrm>
          <a:prstGeom prst="rect">
            <a:avLst/>
          </a:prstGeom>
          <a:noFill/>
          <a:ln>
            <a:noFill/>
          </a:ln>
        </p:spPr>
      </p:pic>
      <p:sp>
        <p:nvSpPr>
          <p:cNvPr id="1389" name="Google Shape;1389;p178"/>
          <p:cNvSpPr/>
          <p:nvPr/>
        </p:nvSpPr>
        <p:spPr>
          <a:xfrm>
            <a:off x="4463762" y="2725737"/>
            <a:ext cx="1516559"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photometrics</a:t>
            </a:r>
            <a:endParaRPr sz="1800">
              <a:solidFill>
                <a:srgbClr val="7F7F7F"/>
              </a:solidFill>
              <a:latin typeface="Open Sans"/>
              <a:ea typeface="Open Sans"/>
              <a:cs typeface="Open Sans"/>
              <a:sym typeface="Open Sans"/>
            </a:endParaRPr>
          </a:p>
        </p:txBody>
      </p:sp>
      <p:sp>
        <p:nvSpPr>
          <p:cNvPr id="1390" name="Google Shape;1390;p178"/>
          <p:cNvSpPr txBox="1"/>
          <p:nvPr/>
        </p:nvSpPr>
        <p:spPr>
          <a:xfrm>
            <a:off x="289420" y="232275"/>
            <a:ext cx="2913076" cy="152349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400">
                <a:solidFill>
                  <a:schemeClr val="dk1"/>
                </a:solidFill>
                <a:latin typeface="Calibri"/>
                <a:ea typeface="Calibri"/>
                <a:cs typeface="Calibri"/>
                <a:sym typeface="Calibri"/>
              </a:rPr>
              <a:t>some lighting factors</a:t>
            </a:r>
            <a:endParaRPr sz="1100"/>
          </a:p>
          <a:p>
            <a:pPr marL="0" marR="0" lvl="0" indent="0" algn="l" rtl="0">
              <a:spcBef>
                <a:spcPts val="0"/>
              </a:spcBef>
              <a:spcAft>
                <a:spcPts val="0"/>
              </a:spcAft>
              <a:buNone/>
            </a:pPr>
            <a:endParaRPr sz="1400">
              <a:solidFill>
                <a:schemeClr val="dk1"/>
              </a:solidFill>
              <a:latin typeface="Calibri"/>
              <a:ea typeface="Calibri"/>
              <a:cs typeface="Calibri"/>
              <a:sym typeface="Calibri"/>
            </a:endParaRPr>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photometrics – uplight</a:t>
            </a:r>
            <a:endParaRPr sz="1400">
              <a:solidFill>
                <a:schemeClr val="dk1"/>
              </a:solidFill>
              <a:latin typeface="Calibri"/>
              <a:ea typeface="Calibri"/>
              <a:cs typeface="Calibri"/>
              <a:sym typeface="Calibri"/>
            </a:endParaRPr>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energy - LED</a:t>
            </a:r>
            <a:endParaRPr sz="1100"/>
          </a:p>
          <a:p>
            <a:pPr marL="215900" marR="0" lvl="0" indent="-215900" algn="l" rtl="0">
              <a:spcBef>
                <a:spcPts val="0"/>
              </a:spcBef>
              <a:spcAft>
                <a:spcPts val="0"/>
              </a:spcAft>
              <a:buClr>
                <a:schemeClr val="dk1"/>
              </a:buClr>
              <a:buSzPts val="1400"/>
              <a:buFont typeface="Arial"/>
              <a:buChar char="•"/>
            </a:pPr>
            <a:r>
              <a:rPr lang="en" sz="1400">
                <a:solidFill>
                  <a:schemeClr val="dk1"/>
                </a:solidFill>
                <a:latin typeface="Calibri"/>
                <a:ea typeface="Calibri"/>
                <a:cs typeface="Calibri"/>
                <a:sym typeface="Calibri"/>
              </a:rPr>
              <a:t>aesthetics - complimentary to historical fixtures</a:t>
            </a:r>
            <a:endParaRPr sz="1100"/>
          </a:p>
          <a:p>
            <a:pPr marL="215900" marR="0" lvl="0" indent="-127000" algn="l" rtl="0">
              <a:spcBef>
                <a:spcPts val="0"/>
              </a:spcBef>
              <a:spcAft>
                <a:spcPts val="0"/>
              </a:spcAft>
              <a:buClr>
                <a:schemeClr val="dk1"/>
              </a:buClr>
              <a:buSzPts val="1400"/>
              <a:buFont typeface="Arial"/>
              <a:buNone/>
            </a:pPr>
            <a:endParaRPr sz="1400">
              <a:solidFill>
                <a:schemeClr val="dk1"/>
              </a:solidFill>
              <a:latin typeface="Calibri"/>
              <a:ea typeface="Calibri"/>
              <a:cs typeface="Calibri"/>
              <a:sym typeface="Calibri"/>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94"/>
        <p:cNvGrpSpPr/>
        <p:nvPr/>
      </p:nvGrpSpPr>
      <p:grpSpPr>
        <a:xfrm>
          <a:off x="0" y="0"/>
          <a:ext cx="0" cy="0"/>
          <a:chOff x="0" y="0"/>
          <a:chExt cx="0" cy="0"/>
        </a:xfrm>
      </p:grpSpPr>
      <p:sp>
        <p:nvSpPr>
          <p:cNvPr id="1395" name="Google Shape;1395;p179"/>
          <p:cNvSpPr/>
          <p:nvPr/>
        </p:nvSpPr>
        <p:spPr>
          <a:xfrm>
            <a:off x="7017707" y="4650625"/>
            <a:ext cx="1892320"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kitchen finishes</a:t>
            </a:r>
            <a:endParaRPr sz="1100"/>
          </a:p>
        </p:txBody>
      </p:sp>
      <p:sp>
        <p:nvSpPr>
          <p:cNvPr id="1396" name="Google Shape;1396;p179"/>
          <p:cNvSpPr/>
          <p:nvPr/>
        </p:nvSpPr>
        <p:spPr>
          <a:xfrm>
            <a:off x="389409" y="3748203"/>
            <a:ext cx="2040616"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clgs – plank?</a:t>
            </a:r>
            <a:endParaRPr sz="1100"/>
          </a:p>
        </p:txBody>
      </p:sp>
      <p:pic>
        <p:nvPicPr>
          <p:cNvPr id="1397" name="Google Shape;1397;p17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5914750" y="1108599"/>
            <a:ext cx="3047623" cy="2588175"/>
          </a:xfrm>
          <a:prstGeom prst="rect">
            <a:avLst/>
          </a:prstGeom>
          <a:noFill/>
          <a:ln>
            <a:noFill/>
          </a:ln>
        </p:spPr>
      </p:pic>
      <p:sp>
        <p:nvSpPr>
          <p:cNvPr id="1398" name="Google Shape;1398;p179"/>
          <p:cNvSpPr/>
          <p:nvPr/>
        </p:nvSpPr>
        <p:spPr>
          <a:xfrm>
            <a:off x="5860519" y="3696773"/>
            <a:ext cx="2659838" cy="623248"/>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walls – wood horizontal shiplap</a:t>
            </a:r>
            <a:endParaRPr sz="1100"/>
          </a:p>
        </p:txBody>
      </p:sp>
      <p:pic>
        <p:nvPicPr>
          <p:cNvPr id="1399" name="Google Shape;1399;p17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42698" y="1108598"/>
            <a:ext cx="2891185" cy="2588175"/>
          </a:xfrm>
          <a:prstGeom prst="rect">
            <a:avLst/>
          </a:prstGeom>
          <a:noFill/>
          <a:ln>
            <a:noFill/>
          </a:ln>
        </p:spPr>
      </p:pic>
      <p:pic>
        <p:nvPicPr>
          <p:cNvPr id="1400" name="Google Shape;1400;p179"/>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rot="10800000">
            <a:off x="3229989" y="1092762"/>
            <a:ext cx="2588653" cy="2619848"/>
          </a:xfrm>
          <a:prstGeom prst="rect">
            <a:avLst/>
          </a:prstGeom>
          <a:noFill/>
          <a:ln>
            <a:noFill/>
          </a:ln>
        </p:spPr>
      </p:pic>
      <p:sp>
        <p:nvSpPr>
          <p:cNvPr id="1401" name="Google Shape;1401;p179"/>
          <p:cNvSpPr/>
          <p:nvPr/>
        </p:nvSpPr>
        <p:spPr>
          <a:xfrm>
            <a:off x="3322065" y="3696773"/>
            <a:ext cx="2040616" cy="623248"/>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clgs – batten plywood?</a:t>
            </a:r>
            <a:endParaRPr sz="110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sp>
        <p:nvSpPr>
          <p:cNvPr id="1406" name="Google Shape;1406;p180"/>
          <p:cNvSpPr/>
          <p:nvPr/>
        </p:nvSpPr>
        <p:spPr>
          <a:xfrm>
            <a:off x="5185776" y="4650625"/>
            <a:ext cx="3724251"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kitchen finishes / ice machine</a:t>
            </a:r>
            <a:endParaRPr sz="1100"/>
          </a:p>
        </p:txBody>
      </p:sp>
      <p:pic>
        <p:nvPicPr>
          <p:cNvPr id="1407" name="Google Shape;1407;p18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064301" y="356992"/>
            <a:ext cx="4652108" cy="3872091"/>
          </a:xfrm>
          <a:prstGeom prst="rect">
            <a:avLst/>
          </a:prstGeom>
          <a:noFill/>
          <a:ln>
            <a:noFill/>
          </a:ln>
        </p:spPr>
      </p:pic>
      <p:sp>
        <p:nvSpPr>
          <p:cNvPr id="1408" name="Google Shape;1408;p180"/>
          <p:cNvSpPr/>
          <p:nvPr/>
        </p:nvSpPr>
        <p:spPr>
          <a:xfrm>
            <a:off x="5379394" y="4247872"/>
            <a:ext cx="3337016"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backsplashes – stainless steel </a:t>
            </a:r>
            <a:endParaRPr sz="1100"/>
          </a:p>
        </p:txBody>
      </p:sp>
      <p:pic>
        <p:nvPicPr>
          <p:cNvPr id="1409" name="Google Shape;1409;p180"/>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1681620" y="375481"/>
            <a:ext cx="2010427" cy="3835112"/>
          </a:xfrm>
          <a:prstGeom prst="rect">
            <a:avLst/>
          </a:prstGeom>
          <a:noFill/>
          <a:ln>
            <a:noFill/>
          </a:ln>
        </p:spPr>
      </p:pic>
      <p:sp>
        <p:nvSpPr>
          <p:cNvPr id="1410" name="Google Shape;1410;p180"/>
          <p:cNvSpPr/>
          <p:nvPr/>
        </p:nvSpPr>
        <p:spPr>
          <a:xfrm>
            <a:off x="1773604" y="4247872"/>
            <a:ext cx="1918443"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dispenser type</a:t>
            </a:r>
            <a:endParaRPr sz="110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414"/>
        <p:cNvGrpSpPr/>
        <p:nvPr/>
      </p:nvGrpSpPr>
      <p:grpSpPr>
        <a:xfrm>
          <a:off x="0" y="0"/>
          <a:ext cx="0" cy="0"/>
          <a:chOff x="0" y="0"/>
          <a:chExt cx="0" cy="0"/>
        </a:xfrm>
      </p:grpSpPr>
      <p:sp>
        <p:nvSpPr>
          <p:cNvPr id="1415" name="Google Shape;1415;p181"/>
          <p:cNvSpPr/>
          <p:nvPr/>
        </p:nvSpPr>
        <p:spPr>
          <a:xfrm>
            <a:off x="6561438" y="4596004"/>
            <a:ext cx="234858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kitchen flooring</a:t>
            </a:r>
            <a:endParaRPr sz="1100"/>
          </a:p>
        </p:txBody>
      </p:sp>
      <p:pic>
        <p:nvPicPr>
          <p:cNvPr id="1416" name="Google Shape;1416;p18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327728" y="169933"/>
            <a:ext cx="1966364" cy="2945735"/>
          </a:xfrm>
          <a:prstGeom prst="rect">
            <a:avLst/>
          </a:prstGeom>
          <a:noFill/>
          <a:ln>
            <a:noFill/>
          </a:ln>
        </p:spPr>
      </p:pic>
      <p:sp>
        <p:nvSpPr>
          <p:cNvPr id="1417" name="Google Shape;1417;p181"/>
          <p:cNvSpPr/>
          <p:nvPr/>
        </p:nvSpPr>
        <p:spPr>
          <a:xfrm>
            <a:off x="-81933" y="3111855"/>
            <a:ext cx="2457955" cy="1177245"/>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wood flrs w/ non-slip finish?</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resilient wood flooring?</a:t>
            </a:r>
            <a:endParaRPr sz="1100"/>
          </a:p>
        </p:txBody>
      </p:sp>
      <p:pic>
        <p:nvPicPr>
          <p:cNvPr id="1418" name="Google Shape;1418;p181"/>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573267" y="115312"/>
            <a:ext cx="3198377" cy="4339354"/>
          </a:xfrm>
          <a:prstGeom prst="rect">
            <a:avLst/>
          </a:prstGeom>
          <a:noFill/>
          <a:ln>
            <a:noFill/>
          </a:ln>
        </p:spPr>
      </p:pic>
      <p:sp>
        <p:nvSpPr>
          <p:cNvPr id="1419" name="Google Shape;1419;p181"/>
          <p:cNvSpPr/>
          <p:nvPr/>
        </p:nvSpPr>
        <p:spPr>
          <a:xfrm>
            <a:off x="3289412" y="4454665"/>
            <a:ext cx="2457955"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sheet vinyl?</a:t>
            </a:r>
            <a:endParaRPr sz="1100"/>
          </a:p>
        </p:txBody>
      </p:sp>
      <p:pic>
        <p:nvPicPr>
          <p:cNvPr id="1420" name="Google Shape;1420;p181"/>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5905162" y="560995"/>
            <a:ext cx="3116453" cy="1702751"/>
          </a:xfrm>
          <a:prstGeom prst="rect">
            <a:avLst/>
          </a:prstGeom>
          <a:noFill/>
          <a:ln>
            <a:noFill/>
          </a:ln>
        </p:spPr>
      </p:pic>
      <p:sp>
        <p:nvSpPr>
          <p:cNvPr id="1421" name="Google Shape;1421;p181"/>
          <p:cNvSpPr/>
          <p:nvPr/>
        </p:nvSpPr>
        <p:spPr>
          <a:xfrm>
            <a:off x="8029321" y="2402323"/>
            <a:ext cx="935387"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epoxy?</a:t>
            </a:r>
            <a:endParaRPr sz="1100"/>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1425"/>
        <p:cNvGrpSpPr/>
        <p:nvPr/>
      </p:nvGrpSpPr>
      <p:grpSpPr>
        <a:xfrm>
          <a:off x="0" y="0"/>
          <a:ext cx="0" cy="0"/>
          <a:chOff x="0" y="0"/>
          <a:chExt cx="0" cy="0"/>
        </a:xfrm>
      </p:grpSpPr>
      <p:sp>
        <p:nvSpPr>
          <p:cNvPr id="1426" name="Google Shape;1426;p182"/>
          <p:cNvSpPr txBox="1">
            <a:spLocks noGrp="1"/>
          </p:cNvSpPr>
          <p:nvPr>
            <p:ph type="ctrTitle"/>
          </p:nvPr>
        </p:nvSpPr>
        <p:spPr>
          <a:xfrm>
            <a:off x="311708" y="1326050"/>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appendix 3:</a:t>
            </a:r>
            <a:endParaRPr/>
          </a:p>
          <a:p>
            <a:pPr marL="0" lvl="0" indent="0" algn="ctr" rtl="0">
              <a:spcBef>
                <a:spcPts val="0"/>
              </a:spcBef>
              <a:spcAft>
                <a:spcPts val="0"/>
              </a:spcAft>
              <a:buNone/>
            </a:pPr>
            <a:r>
              <a:rPr lang="en"/>
              <a:t>Extra Slides</a:t>
            </a:r>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430"/>
        <p:cNvGrpSpPr/>
        <p:nvPr/>
      </p:nvGrpSpPr>
      <p:grpSpPr>
        <a:xfrm>
          <a:off x="0" y="0"/>
          <a:ext cx="0" cy="0"/>
          <a:chOff x="0" y="0"/>
          <a:chExt cx="0" cy="0"/>
        </a:xfrm>
      </p:grpSpPr>
      <p:sp>
        <p:nvSpPr>
          <p:cNvPr id="1431" name="Google Shape;1431;p183"/>
          <p:cNvSpPr txBox="1">
            <a:spLocks noGrp="1"/>
          </p:cNvSpPr>
          <p:nvPr>
            <p:ph type="title"/>
          </p:nvPr>
        </p:nvSpPr>
        <p:spPr>
          <a:xfrm>
            <a:off x="221975" y="142150"/>
            <a:ext cx="8642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What?</a:t>
            </a:r>
            <a:r>
              <a:rPr lang="en"/>
              <a:t> </a:t>
            </a:r>
            <a:r>
              <a:rPr lang="en" b="1"/>
              <a:t>Alternatives of Scope - Recap</a:t>
            </a:r>
            <a:endParaRPr b="1"/>
          </a:p>
        </p:txBody>
      </p:sp>
      <p:graphicFrame>
        <p:nvGraphicFramePr>
          <p:cNvPr id="1432" name="Google Shape;1432;p183"/>
          <p:cNvGraphicFramePr/>
          <p:nvPr/>
        </p:nvGraphicFramePr>
        <p:xfrm>
          <a:off x="222000" y="778950"/>
          <a:ext cx="3000000" cy="3000000"/>
        </p:xfrm>
        <a:graphic>
          <a:graphicData uri="http://schemas.openxmlformats.org/drawingml/2006/table">
            <a:tbl>
              <a:tblPr>
                <a:noFill/>
                <a:tableStyleId>{5B5928E9-F772-44D9-A7FD-B1D582639974}</a:tableStyleId>
              </a:tblPr>
              <a:tblGrid>
                <a:gridCol w="1717150">
                  <a:extLst>
                    <a:ext uri="{9D8B030D-6E8A-4147-A177-3AD203B41FA5}">
                      <a16:colId xmlns:a16="http://schemas.microsoft.com/office/drawing/2014/main" val="20000"/>
                    </a:ext>
                  </a:extLst>
                </a:gridCol>
                <a:gridCol w="2338575">
                  <a:extLst>
                    <a:ext uri="{9D8B030D-6E8A-4147-A177-3AD203B41FA5}">
                      <a16:colId xmlns:a16="http://schemas.microsoft.com/office/drawing/2014/main" val="20001"/>
                    </a:ext>
                  </a:extLst>
                </a:gridCol>
                <a:gridCol w="2338575">
                  <a:extLst>
                    <a:ext uri="{9D8B030D-6E8A-4147-A177-3AD203B41FA5}">
                      <a16:colId xmlns:a16="http://schemas.microsoft.com/office/drawing/2014/main" val="20002"/>
                    </a:ext>
                  </a:extLst>
                </a:gridCol>
                <a:gridCol w="2338575">
                  <a:extLst>
                    <a:ext uri="{9D8B030D-6E8A-4147-A177-3AD203B41FA5}">
                      <a16:colId xmlns:a16="http://schemas.microsoft.com/office/drawing/2014/main" val="20003"/>
                    </a:ext>
                  </a:extLst>
                </a:gridCol>
              </a:tblGrid>
              <a:tr h="381825">
                <a:tc>
                  <a:txBody>
                    <a:bodyPr/>
                    <a:lstStyle/>
                    <a:p>
                      <a:pPr marL="0" lvl="0" indent="0" algn="ctr" rtl="0">
                        <a:spcBef>
                          <a:spcPts val="0"/>
                        </a:spcBef>
                        <a:spcAft>
                          <a:spcPts val="0"/>
                        </a:spcAft>
                        <a:buNone/>
                      </a:pPr>
                      <a:r>
                        <a:rPr lang="en" sz="1800" b="1"/>
                        <a:t>Effort by Area</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Minimum</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Intermediate</a:t>
                      </a:r>
                      <a:endParaRPr sz="1800" b="1"/>
                    </a:p>
                  </a:txBody>
                  <a:tcPr marL="45700" marR="45700" marT="45700" marB="45700">
                    <a:solidFill>
                      <a:srgbClr val="CCCCCC"/>
                    </a:solidFill>
                  </a:tcPr>
                </a:tc>
                <a:tc>
                  <a:txBody>
                    <a:bodyPr/>
                    <a:lstStyle/>
                    <a:p>
                      <a:pPr marL="0" lvl="0" indent="0" algn="ctr" rtl="0">
                        <a:spcBef>
                          <a:spcPts val="0"/>
                        </a:spcBef>
                        <a:spcAft>
                          <a:spcPts val="0"/>
                        </a:spcAft>
                        <a:buNone/>
                      </a:pPr>
                      <a:r>
                        <a:rPr lang="en" sz="1800" b="1"/>
                        <a:t>Expanded</a:t>
                      </a:r>
                      <a:endParaRPr sz="1800" b="1"/>
                    </a:p>
                  </a:txBody>
                  <a:tcPr marL="45700" marR="45700" marT="45700" marB="45700">
                    <a:solidFill>
                      <a:srgbClr val="B7B7B7"/>
                    </a:solidFill>
                  </a:tcPr>
                </a:tc>
                <a:extLst>
                  <a:ext uri="{0D108BD9-81ED-4DB2-BD59-A6C34878D82A}">
                    <a16:rowId xmlns:a16="http://schemas.microsoft.com/office/drawing/2014/main" val="10000"/>
                  </a:ext>
                </a:extLst>
              </a:tr>
              <a:tr h="381825">
                <a:tc>
                  <a:txBody>
                    <a:bodyPr/>
                    <a:lstStyle/>
                    <a:p>
                      <a:pPr marL="0" lvl="0" indent="0" algn="ctr" rtl="0">
                        <a:spcBef>
                          <a:spcPts val="0"/>
                        </a:spcBef>
                        <a:spcAft>
                          <a:spcPts val="0"/>
                        </a:spcAft>
                        <a:buNone/>
                      </a:pPr>
                      <a:r>
                        <a:rPr lang="en" b="1"/>
                        <a:t>Kitchen</a:t>
                      </a:r>
                      <a:endParaRPr b="1"/>
                    </a:p>
                  </a:txBody>
                  <a:tcPr marL="45700" marR="45700" marT="45700" marB="45700">
                    <a:solidFill>
                      <a:srgbClr val="EFEFEF"/>
                    </a:solidFill>
                  </a:tcPr>
                </a:tc>
                <a:tc>
                  <a:txBody>
                    <a:bodyPr/>
                    <a:lstStyle/>
                    <a:p>
                      <a:pPr marL="0" lvl="0" indent="0" algn="ctr" rtl="0">
                        <a:spcBef>
                          <a:spcPts val="0"/>
                        </a:spcBef>
                        <a:spcAft>
                          <a:spcPts val="0"/>
                        </a:spcAft>
                        <a:buNone/>
                      </a:pPr>
                      <a:r>
                        <a:rPr lang="en" b="1"/>
                        <a:t>Keep same footprint.</a:t>
                      </a:r>
                      <a:endParaRPr b="1"/>
                    </a:p>
                    <a:p>
                      <a:pPr marL="0" lvl="0" indent="0" algn="ctr" rtl="0">
                        <a:spcBef>
                          <a:spcPts val="0"/>
                        </a:spcBef>
                        <a:spcAft>
                          <a:spcPts val="0"/>
                        </a:spcAft>
                        <a:buNone/>
                      </a:pPr>
                      <a:r>
                        <a:rPr lang="en"/>
                        <a:t>Replace/repair equipment.</a:t>
                      </a:r>
                      <a:endParaRPr/>
                    </a:p>
                  </a:txBody>
                  <a:tcPr marL="45700" marR="45700" marT="45700" marB="45700">
                    <a:solidFill>
                      <a:srgbClr val="FFF2CC"/>
                    </a:solidFill>
                  </a:tcPr>
                </a:tc>
                <a:tc>
                  <a:txBody>
                    <a:bodyPr/>
                    <a:lstStyle/>
                    <a:p>
                      <a:pPr marL="0" lvl="0" indent="0" algn="ctr" rtl="0">
                        <a:spcBef>
                          <a:spcPts val="0"/>
                        </a:spcBef>
                        <a:spcAft>
                          <a:spcPts val="0"/>
                        </a:spcAft>
                        <a:buNone/>
                      </a:pPr>
                      <a:r>
                        <a:rPr lang="en" b="1"/>
                        <a:t>Keep &amp; expand footprint.</a:t>
                      </a:r>
                      <a:endParaRPr b="1"/>
                    </a:p>
                    <a:p>
                      <a:pPr marL="0" lvl="0" indent="0" algn="ctr" rtl="0">
                        <a:spcBef>
                          <a:spcPts val="0"/>
                        </a:spcBef>
                        <a:spcAft>
                          <a:spcPts val="0"/>
                        </a:spcAft>
                        <a:buNone/>
                      </a:pPr>
                      <a:r>
                        <a:rPr lang="en"/>
                        <a:t>Replace/repair equipment.</a:t>
                      </a:r>
                      <a:endParaRPr/>
                    </a:p>
                    <a:p>
                      <a:pPr marL="0" lvl="0" indent="0" algn="ctr" rtl="0">
                        <a:spcBef>
                          <a:spcPts val="0"/>
                        </a:spcBef>
                        <a:spcAft>
                          <a:spcPts val="0"/>
                        </a:spcAft>
                        <a:buNone/>
                      </a:pPr>
                      <a:r>
                        <a:rPr lang="en" b="1">
                          <a:solidFill>
                            <a:schemeClr val="dk1"/>
                          </a:solidFill>
                        </a:rPr>
                        <a:t>Rebuild shed, raise floor</a:t>
                      </a:r>
                      <a:r>
                        <a:rPr lang="en">
                          <a:solidFill>
                            <a:schemeClr val="dk1"/>
                          </a:solidFill>
                        </a:rPr>
                        <a:t>.</a:t>
                      </a:r>
                      <a:endParaRPr/>
                    </a:p>
                  </a:txBody>
                  <a:tcPr marL="45700" marR="45700" marT="45700" marB="45700">
                    <a:solidFill>
                      <a:srgbClr val="FFE599"/>
                    </a:solidFill>
                  </a:tcPr>
                </a:tc>
                <a:tc>
                  <a:txBody>
                    <a:bodyPr/>
                    <a:lstStyle/>
                    <a:p>
                      <a:pPr marL="0" lvl="0" indent="0" algn="ctr" rtl="0">
                        <a:spcBef>
                          <a:spcPts val="0"/>
                        </a:spcBef>
                        <a:spcAft>
                          <a:spcPts val="0"/>
                        </a:spcAft>
                        <a:buNone/>
                      </a:pPr>
                      <a:r>
                        <a:rPr lang="en" b="1"/>
                        <a:t>Build new kitchen </a:t>
                      </a:r>
                      <a:r>
                        <a:rPr lang="en" sz="1300" b="1"/>
                        <a:t>building</a:t>
                      </a:r>
                      <a:endParaRPr sz="1300" b="1"/>
                    </a:p>
                    <a:p>
                      <a:pPr marL="0" lvl="0" indent="0" algn="ctr" rtl="0">
                        <a:spcBef>
                          <a:spcPts val="0"/>
                        </a:spcBef>
                        <a:spcAft>
                          <a:spcPts val="0"/>
                        </a:spcAft>
                        <a:buNone/>
                      </a:pPr>
                      <a:r>
                        <a:rPr lang="en">
                          <a:solidFill>
                            <a:schemeClr val="dk1"/>
                          </a:solidFill>
                        </a:rPr>
                        <a:t>Replace/repair equipment.</a:t>
                      </a:r>
                      <a:br>
                        <a:rPr lang="en">
                          <a:solidFill>
                            <a:schemeClr val="dk1"/>
                          </a:solidFill>
                        </a:rPr>
                      </a:br>
                      <a:r>
                        <a:rPr lang="en" b="1"/>
                        <a:t>Add grill within kitchen.</a:t>
                      </a:r>
                      <a:endParaRPr b="1"/>
                    </a:p>
                  </a:txBody>
                  <a:tcPr marL="45700" marR="45700" marT="45700" marB="45700">
                    <a:solidFill>
                      <a:srgbClr val="FFD966"/>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b="1"/>
                        <a:t>Dining Room</a:t>
                      </a:r>
                      <a:endParaRPr b="1"/>
                    </a:p>
                  </a:txBody>
                  <a:tcPr marL="45700" marR="45700" marT="45700" marB="45700">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t>Keep existing. </a:t>
                      </a:r>
                      <a:endParaRPr b="1"/>
                    </a:p>
                    <a:p>
                      <a:pPr marL="0" lvl="0" indent="0" algn="ctr" rtl="0">
                        <a:spcBef>
                          <a:spcPts val="0"/>
                        </a:spcBef>
                        <a:spcAft>
                          <a:spcPts val="0"/>
                        </a:spcAft>
                        <a:buNone/>
                      </a:pPr>
                      <a:r>
                        <a:rPr lang="en"/>
                        <a:t>Repair porch</a:t>
                      </a:r>
                      <a:endParaRPr/>
                    </a:p>
                  </a:txBody>
                  <a:tcPr marL="45700" marR="45700" marT="45700" marB="45700">
                    <a:lnB w="9525" cap="flat" cmpd="sng">
                      <a:solidFill>
                        <a:srgbClr val="9E9E9E"/>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b="1"/>
                        <a:t>Keep and expand existing</a:t>
                      </a:r>
                      <a:endParaRPr b="1"/>
                    </a:p>
                    <a:p>
                      <a:pPr marL="0" lvl="0" indent="0" algn="ctr" rtl="0">
                        <a:spcBef>
                          <a:spcPts val="0"/>
                        </a:spcBef>
                        <a:spcAft>
                          <a:spcPts val="0"/>
                        </a:spcAft>
                        <a:buNone/>
                      </a:pPr>
                      <a:r>
                        <a:rPr lang="en"/>
                        <a:t>Rebuild and expand porch</a:t>
                      </a:r>
                      <a:endParaRPr/>
                    </a:p>
                  </a:txBody>
                  <a:tcPr marL="45700" marR="45700" marT="45700" marB="45700">
                    <a:lnB w="9525" cap="flat" cmpd="sng">
                      <a:solidFill>
                        <a:srgbClr val="9E9E9E"/>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 b="1"/>
                        <a:t>Rebuild new Dining Room</a:t>
                      </a:r>
                      <a:r>
                        <a:rPr lang="en"/>
                        <a:t> by repurposing old kitchen</a:t>
                      </a:r>
                      <a:endParaRPr/>
                    </a:p>
                  </a:txBody>
                  <a:tcPr marL="45700" marR="45700" marT="45700" marB="45700">
                    <a:lnB w="9525" cap="flat" cmpd="sng">
                      <a:solidFill>
                        <a:srgbClr val="9E9E9E"/>
                      </a:solidFill>
                      <a:prstDash val="solid"/>
                      <a:round/>
                      <a:headEnd type="none" w="sm" len="sm"/>
                      <a:tailEnd type="none" w="sm" len="sm"/>
                    </a:lnB>
                    <a:solidFill>
                      <a:srgbClr val="F6B26B"/>
                    </a:solidFill>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b="1"/>
                        <a:t>Accessibility </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Replace Jill with </a:t>
                      </a:r>
                      <a:r>
                        <a:rPr lang="en" b="1"/>
                        <a:t>1 ADA bathroom</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t>Build </a:t>
                      </a:r>
                      <a:r>
                        <a:rPr lang="en" b="1"/>
                        <a:t>1 new ADA </a:t>
                      </a:r>
                      <a:br>
                        <a:rPr lang="en" b="1"/>
                      </a:br>
                      <a:r>
                        <a:rPr lang="en"/>
                        <a:t>Bathroom.</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en"/>
                        <a:t>Build </a:t>
                      </a:r>
                      <a:r>
                        <a:rPr lang="en" b="1"/>
                        <a:t>2 new ADA </a:t>
                      </a:r>
                      <a:r>
                        <a:rPr lang="en"/>
                        <a:t>bathrooms</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6FA8DC"/>
                    </a:solidFill>
                  </a:tcPr>
                </a:tc>
                <a:extLst>
                  <a:ext uri="{0D108BD9-81ED-4DB2-BD59-A6C34878D82A}">
                    <a16:rowId xmlns:a16="http://schemas.microsoft.com/office/drawing/2014/main" val="10003"/>
                  </a:ext>
                </a:extLst>
              </a:tr>
              <a:tr h="289875">
                <a:tc>
                  <a:txBody>
                    <a:bodyPr/>
                    <a:lstStyle/>
                    <a:p>
                      <a:pPr marL="0" lvl="0" indent="0" algn="ctr" rtl="0">
                        <a:spcBef>
                          <a:spcPts val="0"/>
                        </a:spcBef>
                        <a:spcAft>
                          <a:spcPts val="0"/>
                        </a:spcAft>
                        <a:buNone/>
                      </a:pPr>
                      <a:r>
                        <a:rPr lang="en" b="1"/>
                        <a:t>Gross Footprint</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2,650 ft</a:t>
                      </a:r>
                      <a:r>
                        <a:rPr lang="en" baseline="30000"/>
                        <a:t>2</a:t>
                      </a:r>
                      <a:endParaRPr baseline="30000"/>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a:solidFill>
                            <a:schemeClr val="dk1"/>
                          </a:solidFill>
                        </a:rPr>
                        <a:t>2,800 ft</a:t>
                      </a:r>
                      <a:r>
                        <a:rPr lang="en" baseline="30000">
                          <a:solidFill>
                            <a:schemeClr val="dk1"/>
                          </a:solidFill>
                        </a:rPr>
                        <a:t>2</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dk1"/>
                          </a:solidFill>
                        </a:rPr>
                        <a:t>3,425 ft</a:t>
                      </a:r>
                      <a:r>
                        <a:rPr lang="en" baseline="30000">
                          <a:solidFill>
                            <a:schemeClr val="dk1"/>
                          </a:solidFill>
                        </a:rPr>
                        <a:t>2</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8E7CC3"/>
                    </a:solidFill>
                  </a:tcPr>
                </a:tc>
                <a:extLst>
                  <a:ext uri="{0D108BD9-81ED-4DB2-BD59-A6C34878D82A}">
                    <a16:rowId xmlns:a16="http://schemas.microsoft.com/office/drawing/2014/main" val="10004"/>
                  </a:ext>
                </a:extLst>
              </a:tr>
              <a:tr h="289875">
                <a:tc>
                  <a:txBody>
                    <a:bodyPr/>
                    <a:lstStyle/>
                    <a:p>
                      <a:pPr marL="0" lvl="0" indent="0" algn="ctr" rtl="0">
                        <a:spcBef>
                          <a:spcPts val="0"/>
                        </a:spcBef>
                        <a:spcAft>
                          <a:spcPts val="0"/>
                        </a:spcAft>
                        <a:buNone/>
                      </a:pPr>
                      <a:r>
                        <a:rPr lang="en" b="1"/>
                        <a:t>Fire Code Building Occupancy</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103</a:t>
                      </a:r>
                      <a:endParaRPr/>
                    </a:p>
                    <a:p>
                      <a:pPr marL="0" lvl="0" indent="0" algn="ctr" rtl="0">
                        <a:spcBef>
                          <a:spcPts val="0"/>
                        </a:spcBef>
                        <a:spcAft>
                          <a:spcPts val="0"/>
                        </a:spcAft>
                        <a:buNone/>
                      </a:pPr>
                      <a:r>
                        <a:rPr lang="en" b="1"/>
                        <a:t>No change, no triggers.</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114</a:t>
                      </a:r>
                      <a:endParaRPr>
                        <a:solidFill>
                          <a:schemeClr val="dk1"/>
                        </a:solidFill>
                      </a:endParaRPr>
                    </a:p>
                    <a:p>
                      <a:pPr marL="0" lvl="0" indent="0" algn="ctr" rtl="0">
                        <a:spcBef>
                          <a:spcPts val="0"/>
                        </a:spcBef>
                        <a:spcAft>
                          <a:spcPts val="0"/>
                        </a:spcAft>
                        <a:buNone/>
                      </a:pPr>
                      <a:r>
                        <a:rPr lang="en">
                          <a:solidFill>
                            <a:schemeClr val="dk1"/>
                          </a:solidFill>
                        </a:rPr>
                        <a:t>Requires a firewall </a:t>
                      </a:r>
                      <a:br>
                        <a:rPr lang="en">
                          <a:solidFill>
                            <a:schemeClr val="dk1"/>
                          </a:solidFill>
                        </a:rPr>
                      </a:br>
                      <a:r>
                        <a:rPr lang="en">
                          <a:solidFill>
                            <a:schemeClr val="dk1"/>
                          </a:solidFill>
                        </a:rPr>
                        <a:t>or sprinkler system</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139</a:t>
                      </a:r>
                      <a:endParaRPr/>
                    </a:p>
                    <a:p>
                      <a:pPr marL="0" lvl="0" indent="0" algn="ctr" rtl="0">
                        <a:spcBef>
                          <a:spcPts val="0"/>
                        </a:spcBef>
                        <a:spcAft>
                          <a:spcPts val="0"/>
                        </a:spcAft>
                        <a:buNone/>
                      </a:pPr>
                      <a:r>
                        <a:rPr lang="en">
                          <a:solidFill>
                            <a:schemeClr val="dk1"/>
                          </a:solidFill>
                        </a:rPr>
                        <a:t>Firewall between dining room and lodge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8E7CC3"/>
                    </a:solidFill>
                  </a:tcPr>
                </a:tc>
                <a:extLst>
                  <a:ext uri="{0D108BD9-81ED-4DB2-BD59-A6C34878D82A}">
                    <a16:rowId xmlns:a16="http://schemas.microsoft.com/office/drawing/2014/main" val="10005"/>
                  </a:ext>
                </a:extLst>
              </a:tr>
              <a:tr h="289875">
                <a:tc>
                  <a:txBody>
                    <a:bodyPr/>
                    <a:lstStyle/>
                    <a:p>
                      <a:pPr marL="0" lvl="0" indent="0" algn="ctr" rtl="0">
                        <a:spcBef>
                          <a:spcPts val="0"/>
                        </a:spcBef>
                        <a:spcAft>
                          <a:spcPts val="0"/>
                        </a:spcAft>
                        <a:buNone/>
                      </a:pPr>
                      <a:r>
                        <a:rPr lang="en" b="1"/>
                        <a:t>Living Area</a:t>
                      </a:r>
                      <a:endParaRPr b="1"/>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No change.</a:t>
                      </a:r>
                      <a:endParaRPr/>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a:solidFill>
                            <a:schemeClr val="dk1"/>
                          </a:solidFill>
                        </a:rPr>
                        <a:t>No change.</a:t>
                      </a:r>
                      <a:endParaRPr/>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b="1"/>
                        <a:t>Expand to entire Lodge</a:t>
                      </a:r>
                      <a:r>
                        <a:rPr lang="en"/>
                        <a:t>.</a:t>
                      </a:r>
                      <a:endParaRPr/>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5A6BD"/>
                    </a:solidFill>
                  </a:tcPr>
                </a:tc>
                <a:extLst>
                  <a:ext uri="{0D108BD9-81ED-4DB2-BD59-A6C34878D82A}">
                    <a16:rowId xmlns:a16="http://schemas.microsoft.com/office/drawing/2014/main" val="10006"/>
                  </a:ext>
                </a:extLst>
              </a:tr>
              <a:tr h="278700">
                <a:tc>
                  <a:txBody>
                    <a:bodyPr/>
                    <a:lstStyle/>
                    <a:p>
                      <a:pPr marL="0" lvl="0" indent="0" algn="ctr" rtl="0">
                        <a:spcBef>
                          <a:spcPts val="0"/>
                        </a:spcBef>
                        <a:spcAft>
                          <a:spcPts val="0"/>
                        </a:spcAft>
                        <a:buNone/>
                      </a:pPr>
                      <a:r>
                        <a:rPr lang="en" b="1"/>
                        <a:t>Sustainability</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Solar is scalable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alpha val="68460"/>
                      </a:srgbClr>
                    </a:solidFill>
                  </a:tcPr>
                </a:tc>
                <a:tc>
                  <a:txBody>
                    <a:bodyPr/>
                    <a:lstStyle/>
                    <a:p>
                      <a:pPr marL="0" lvl="0" indent="0" algn="ctr" rtl="0">
                        <a:spcBef>
                          <a:spcPts val="0"/>
                        </a:spcBef>
                        <a:spcAft>
                          <a:spcPts val="0"/>
                        </a:spcAft>
                        <a:buNone/>
                      </a:pPr>
                      <a:r>
                        <a:rPr lang="en"/>
                        <a:t>Solar is scalable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alpha val="68460"/>
                      </a:srgbClr>
                    </a:solidFill>
                  </a:tcPr>
                </a:tc>
                <a:tc>
                  <a:txBody>
                    <a:bodyPr/>
                    <a:lstStyle/>
                    <a:p>
                      <a:pPr marL="0" lvl="0" indent="0" algn="ctr" rtl="0">
                        <a:spcBef>
                          <a:spcPts val="0"/>
                        </a:spcBef>
                        <a:spcAft>
                          <a:spcPts val="0"/>
                        </a:spcAft>
                        <a:buNone/>
                      </a:pPr>
                      <a:r>
                        <a:rPr lang="en"/>
                        <a:t>Solar is scalable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alpha val="68460"/>
                      </a:srgbClr>
                    </a:solidFill>
                  </a:tcPr>
                </a:tc>
                <a:extLst>
                  <a:ext uri="{0D108BD9-81ED-4DB2-BD59-A6C34878D82A}">
                    <a16:rowId xmlns:a16="http://schemas.microsoft.com/office/drawing/2014/main" val="10007"/>
                  </a:ext>
                </a:extLst>
              </a:tr>
              <a:tr h="396200">
                <a:tc>
                  <a:txBody>
                    <a:bodyPr/>
                    <a:lstStyle/>
                    <a:p>
                      <a:pPr marL="0" lvl="0" indent="0" algn="ctr" rtl="0">
                        <a:spcBef>
                          <a:spcPts val="0"/>
                        </a:spcBef>
                        <a:spcAft>
                          <a:spcPts val="0"/>
                        </a:spcAft>
                        <a:buNone/>
                      </a:pPr>
                      <a:r>
                        <a:rPr lang="en" b="1"/>
                        <a:t>Cost Estimate</a:t>
                      </a:r>
                      <a:endParaRPr b="1"/>
                    </a:p>
                  </a:txBody>
                  <a:tcPr marL="45700" marR="45700" marT="45700" marB="45700">
                    <a:lnT w="9525" cap="flat" cmpd="sng">
                      <a:solidFill>
                        <a:srgbClr val="9E9E9E"/>
                      </a:solidFill>
                      <a:prstDash val="solid"/>
                      <a:round/>
                      <a:headEnd type="none" w="sm" len="sm"/>
                      <a:tailEnd type="none" w="sm" len="sm"/>
                    </a:lnT>
                    <a:solidFill>
                      <a:srgbClr val="EFEFEF"/>
                    </a:solidFill>
                  </a:tcPr>
                </a:tc>
                <a:tc>
                  <a:txBody>
                    <a:bodyPr/>
                    <a:lstStyle/>
                    <a:p>
                      <a:pPr marL="0" lvl="0" indent="0" algn="ctr" rtl="0">
                        <a:spcBef>
                          <a:spcPts val="0"/>
                        </a:spcBef>
                        <a:spcAft>
                          <a:spcPts val="0"/>
                        </a:spcAft>
                        <a:buNone/>
                      </a:pPr>
                      <a:r>
                        <a:rPr lang="en"/>
                        <a:t>TBD</a:t>
                      </a:r>
                      <a:endParaRPr/>
                    </a:p>
                  </a:txBody>
                  <a:tcPr marL="45700" marR="45700" marT="45700" marB="45700">
                    <a:lnT w="9525" cap="flat" cmpd="sng">
                      <a:solidFill>
                        <a:srgbClr val="9E9E9E"/>
                      </a:solidFill>
                      <a:prstDash val="solid"/>
                      <a:round/>
                      <a:headEnd type="none" w="sm" len="sm"/>
                      <a:tailEnd type="none" w="sm" len="sm"/>
                    </a:lnT>
                    <a:solidFill>
                      <a:srgbClr val="D9EAD3"/>
                    </a:solidFill>
                  </a:tcPr>
                </a:tc>
                <a:tc>
                  <a:txBody>
                    <a:bodyPr/>
                    <a:lstStyle/>
                    <a:p>
                      <a:pPr marL="0" lvl="0" indent="0" algn="ctr" rtl="0">
                        <a:spcBef>
                          <a:spcPts val="0"/>
                        </a:spcBef>
                        <a:spcAft>
                          <a:spcPts val="0"/>
                        </a:spcAft>
                        <a:buNone/>
                      </a:pPr>
                      <a:r>
                        <a:rPr lang="en"/>
                        <a:t>TBD</a:t>
                      </a:r>
                      <a:endParaRPr/>
                    </a:p>
                  </a:txBody>
                  <a:tcPr marL="45700" marR="45700" marT="45700" marB="45700">
                    <a:lnT w="9525" cap="flat" cmpd="sng">
                      <a:solidFill>
                        <a:srgbClr val="9E9E9E"/>
                      </a:solidFill>
                      <a:prstDash val="solid"/>
                      <a:round/>
                      <a:headEnd type="none" w="sm" len="sm"/>
                      <a:tailEnd type="none" w="sm" len="sm"/>
                    </a:lnT>
                    <a:solidFill>
                      <a:srgbClr val="B6D7A8"/>
                    </a:solidFill>
                  </a:tcPr>
                </a:tc>
                <a:tc>
                  <a:txBody>
                    <a:bodyPr/>
                    <a:lstStyle/>
                    <a:p>
                      <a:pPr marL="0" lvl="0" indent="0" algn="ctr" rtl="0">
                        <a:spcBef>
                          <a:spcPts val="0"/>
                        </a:spcBef>
                        <a:spcAft>
                          <a:spcPts val="0"/>
                        </a:spcAft>
                        <a:buNone/>
                      </a:pPr>
                      <a:r>
                        <a:rPr lang="en"/>
                        <a:t>TBD</a:t>
                      </a:r>
                      <a:endParaRPr/>
                    </a:p>
                  </a:txBody>
                  <a:tcPr marL="45700" marR="45700" marT="45700" marB="45700">
                    <a:lnT w="9525" cap="flat" cmpd="sng">
                      <a:solidFill>
                        <a:srgbClr val="9E9E9E"/>
                      </a:solidFill>
                      <a:prstDash val="solid"/>
                      <a:round/>
                      <a:headEnd type="none" w="sm" len="sm"/>
                      <a:tailEnd type="none" w="sm" len="sm"/>
                    </a:lnT>
                    <a:solidFill>
                      <a:srgbClr val="93C47D"/>
                    </a:solidFill>
                  </a:tcPr>
                </a:tc>
                <a:extLst>
                  <a:ext uri="{0D108BD9-81ED-4DB2-BD59-A6C34878D82A}">
                    <a16:rowId xmlns:a16="http://schemas.microsoft.com/office/drawing/2014/main" val="10008"/>
                  </a:ext>
                </a:extLst>
              </a:tr>
            </a:tbl>
          </a:graphicData>
        </a:graphic>
      </p:graphicFrame>
      <p:sp>
        <p:nvSpPr>
          <p:cNvPr id="1433" name="Google Shape;1433;p1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135</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79"/>
        <p:cNvGrpSpPr/>
        <p:nvPr/>
      </p:nvGrpSpPr>
      <p:grpSpPr>
        <a:xfrm>
          <a:off x="0" y="0"/>
          <a:ext cx="0" cy="0"/>
          <a:chOff x="0" y="0"/>
          <a:chExt cx="0" cy="0"/>
        </a:xfrm>
      </p:grpSpPr>
      <p:grpSp>
        <p:nvGrpSpPr>
          <p:cNvPr id="380" name="Google Shape;380;p62"/>
          <p:cNvGrpSpPr/>
          <p:nvPr/>
        </p:nvGrpSpPr>
        <p:grpSpPr>
          <a:xfrm>
            <a:off x="800694" y="660282"/>
            <a:ext cx="7810226" cy="5252714"/>
            <a:chOff x="800694" y="660282"/>
            <a:chExt cx="7810226" cy="5252714"/>
          </a:xfrm>
        </p:grpSpPr>
        <p:pic>
          <p:nvPicPr>
            <p:cNvPr id="381" name="Google Shape;381;p6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00694" y="660282"/>
              <a:ext cx="7810226" cy="5252714"/>
            </a:xfrm>
            <a:prstGeom prst="rect">
              <a:avLst/>
            </a:prstGeom>
            <a:noFill/>
            <a:ln>
              <a:noFill/>
            </a:ln>
          </p:spPr>
        </p:pic>
        <p:sp>
          <p:nvSpPr>
            <p:cNvPr id="382" name="Google Shape;382;p62"/>
            <p:cNvSpPr/>
            <p:nvPr/>
          </p:nvSpPr>
          <p:spPr>
            <a:xfrm>
              <a:off x="5085375" y="4460600"/>
              <a:ext cx="3196500" cy="871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3" name="Google Shape;383;p62"/>
          <p:cNvSpPr txBox="1"/>
          <p:nvPr/>
        </p:nvSpPr>
        <p:spPr>
          <a:xfrm>
            <a:off x="324316" y="4515200"/>
            <a:ext cx="2436300" cy="346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400" b="1" u="sng">
                <a:solidFill>
                  <a:schemeClr val="dk1"/>
                </a:solidFill>
                <a:latin typeface="Calibri"/>
                <a:ea typeface="Calibri"/>
                <a:cs typeface="Calibri"/>
                <a:sym typeface="Calibri"/>
              </a:rPr>
              <a:t>EXISTING LODGE</a:t>
            </a:r>
            <a:endParaRPr sz="2400" b="1" u="sng">
              <a:solidFill>
                <a:schemeClr val="dk1"/>
              </a:solidFill>
              <a:latin typeface="Calibri"/>
              <a:ea typeface="Calibri"/>
              <a:cs typeface="Calibri"/>
              <a:sym typeface="Calibri"/>
            </a:endParaRPr>
          </a:p>
        </p:txBody>
      </p:sp>
      <p:sp>
        <p:nvSpPr>
          <p:cNvPr id="384" name="Google Shape;384;p62"/>
          <p:cNvSpPr txBox="1">
            <a:spLocks noGrp="1"/>
          </p:cNvSpPr>
          <p:nvPr>
            <p:ph type="title" idx="4294967295"/>
          </p:nvPr>
        </p:nvSpPr>
        <p:spPr>
          <a:xfrm>
            <a:off x="111000" y="170850"/>
            <a:ext cx="8922000" cy="55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400" b="1"/>
              <a:t>Why? </a:t>
            </a:r>
            <a:r>
              <a:rPr lang="en" sz="2400"/>
              <a:t>Main Drivers and Benefits of CRC Lodge Project</a:t>
            </a:r>
            <a:endParaRPr sz="2400"/>
          </a:p>
        </p:txBody>
      </p:sp>
      <p:sp>
        <p:nvSpPr>
          <p:cNvPr id="385" name="Google Shape;385;p62"/>
          <p:cNvSpPr/>
          <p:nvPr/>
        </p:nvSpPr>
        <p:spPr>
          <a:xfrm>
            <a:off x="5964126" y="2227218"/>
            <a:ext cx="2255100" cy="11499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62"/>
          <p:cNvSpPr/>
          <p:nvPr/>
        </p:nvSpPr>
        <p:spPr>
          <a:xfrm>
            <a:off x="4184550" y="4378850"/>
            <a:ext cx="3952200" cy="618900"/>
          </a:xfrm>
          <a:prstGeom prst="wedgeRectCallout">
            <a:avLst>
              <a:gd name="adj1" fmla="val 28674"/>
              <a:gd name="adj2" fmla="val -189388"/>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Modernize Kitchen </a:t>
            </a:r>
            <a:r>
              <a:rPr lang="en">
                <a:solidFill>
                  <a:schemeClr val="dk1"/>
                </a:solidFill>
              </a:rPr>
              <a:t>to increase operating efficiency and enhance working environment</a:t>
            </a:r>
            <a:endParaRPr/>
          </a:p>
        </p:txBody>
      </p:sp>
      <p:sp>
        <p:nvSpPr>
          <p:cNvPr id="387" name="Google Shape;387;p62"/>
          <p:cNvSpPr/>
          <p:nvPr/>
        </p:nvSpPr>
        <p:spPr>
          <a:xfrm>
            <a:off x="3331850" y="725550"/>
            <a:ext cx="2632200" cy="735000"/>
          </a:xfrm>
          <a:prstGeom prst="wedgeRectCallout">
            <a:avLst>
              <a:gd name="adj1" fmla="val 86179"/>
              <a:gd name="adj2" fmla="val -14635"/>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Improve guest bathroom availability and accessibility (</a:t>
            </a:r>
            <a:r>
              <a:rPr lang="en">
                <a:solidFill>
                  <a:schemeClr val="dk1"/>
                </a:solidFill>
              </a:rPr>
              <a:t>ADA compliant)</a:t>
            </a:r>
            <a:endParaRPr b="1">
              <a:solidFill>
                <a:schemeClr val="dk1"/>
              </a:solidFill>
            </a:endParaRPr>
          </a:p>
        </p:txBody>
      </p:sp>
      <p:sp>
        <p:nvSpPr>
          <p:cNvPr id="388" name="Google Shape;388;p62"/>
          <p:cNvSpPr/>
          <p:nvPr/>
        </p:nvSpPr>
        <p:spPr>
          <a:xfrm>
            <a:off x="6834914" y="660275"/>
            <a:ext cx="470400" cy="5448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62"/>
          <p:cNvSpPr/>
          <p:nvPr/>
        </p:nvSpPr>
        <p:spPr>
          <a:xfrm>
            <a:off x="324325" y="725550"/>
            <a:ext cx="2632200" cy="618900"/>
          </a:xfrm>
          <a:prstGeom prst="wedgeRectCallout">
            <a:avLst>
              <a:gd name="adj1" fmla="val 73499"/>
              <a:gd name="adj2" fmla="val 116836"/>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Address required structural repairs of dining porch</a:t>
            </a:r>
            <a:r>
              <a:rPr lang="en" sz="1800" b="1">
                <a:solidFill>
                  <a:schemeClr val="dk1"/>
                </a:solidFill>
              </a:rPr>
              <a:t> </a:t>
            </a:r>
            <a:endParaRPr b="1">
              <a:solidFill>
                <a:schemeClr val="dk1"/>
              </a:solidFill>
            </a:endParaRPr>
          </a:p>
        </p:txBody>
      </p:sp>
      <p:sp>
        <p:nvSpPr>
          <p:cNvPr id="390" name="Google Shape;390;p62"/>
          <p:cNvSpPr/>
          <p:nvPr/>
        </p:nvSpPr>
        <p:spPr>
          <a:xfrm>
            <a:off x="3134910" y="1813680"/>
            <a:ext cx="2829300" cy="6624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394"/>
        <p:cNvGrpSpPr/>
        <p:nvPr/>
      </p:nvGrpSpPr>
      <p:grpSpPr>
        <a:xfrm>
          <a:off x="0" y="0"/>
          <a:ext cx="0" cy="0"/>
          <a:chOff x="0" y="0"/>
          <a:chExt cx="0" cy="0"/>
        </a:xfrm>
      </p:grpSpPr>
      <p:grpSp>
        <p:nvGrpSpPr>
          <p:cNvPr id="395" name="Google Shape;395;p63"/>
          <p:cNvGrpSpPr/>
          <p:nvPr/>
        </p:nvGrpSpPr>
        <p:grpSpPr>
          <a:xfrm>
            <a:off x="800694" y="660282"/>
            <a:ext cx="7810226" cy="5252714"/>
            <a:chOff x="800694" y="660282"/>
            <a:chExt cx="7810226" cy="5252714"/>
          </a:xfrm>
        </p:grpSpPr>
        <p:pic>
          <p:nvPicPr>
            <p:cNvPr id="396" name="Google Shape;396;p6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00694" y="660282"/>
              <a:ext cx="7810226" cy="5252714"/>
            </a:xfrm>
            <a:prstGeom prst="rect">
              <a:avLst/>
            </a:prstGeom>
            <a:noFill/>
            <a:ln>
              <a:noFill/>
            </a:ln>
          </p:spPr>
        </p:pic>
        <p:sp>
          <p:nvSpPr>
            <p:cNvPr id="397" name="Google Shape;397;p63"/>
            <p:cNvSpPr/>
            <p:nvPr/>
          </p:nvSpPr>
          <p:spPr>
            <a:xfrm>
              <a:off x="5085375" y="4460600"/>
              <a:ext cx="3196500" cy="871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8" name="Google Shape;398;p63"/>
          <p:cNvSpPr txBox="1"/>
          <p:nvPr/>
        </p:nvSpPr>
        <p:spPr>
          <a:xfrm>
            <a:off x="324316" y="4515200"/>
            <a:ext cx="2436300" cy="346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EXISTING LODGE</a:t>
            </a:r>
            <a:endParaRPr sz="2400" b="1">
              <a:solidFill>
                <a:schemeClr val="dk1"/>
              </a:solidFill>
              <a:latin typeface="Calibri"/>
              <a:ea typeface="Calibri"/>
              <a:cs typeface="Calibri"/>
              <a:sym typeface="Calibri"/>
            </a:endParaRPr>
          </a:p>
        </p:txBody>
      </p:sp>
      <p:sp>
        <p:nvSpPr>
          <p:cNvPr id="399" name="Google Shape;399;p63"/>
          <p:cNvSpPr txBox="1">
            <a:spLocks noGrp="1"/>
          </p:cNvSpPr>
          <p:nvPr>
            <p:ph type="title" idx="4294967295"/>
          </p:nvPr>
        </p:nvSpPr>
        <p:spPr>
          <a:xfrm>
            <a:off x="111000" y="170850"/>
            <a:ext cx="8922000" cy="55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400" b="1"/>
              <a:t>Why? </a:t>
            </a:r>
            <a:r>
              <a:rPr lang="en" sz="2400"/>
              <a:t>Main Drivers and Benefits of CRC Lodge Project</a:t>
            </a:r>
            <a:endParaRPr sz="2400"/>
          </a:p>
        </p:txBody>
      </p:sp>
      <p:sp>
        <p:nvSpPr>
          <p:cNvPr id="400" name="Google Shape;400;p63"/>
          <p:cNvSpPr/>
          <p:nvPr/>
        </p:nvSpPr>
        <p:spPr>
          <a:xfrm>
            <a:off x="5964126" y="2227218"/>
            <a:ext cx="2255100" cy="11499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3"/>
          <p:cNvSpPr/>
          <p:nvPr/>
        </p:nvSpPr>
        <p:spPr>
          <a:xfrm>
            <a:off x="4184550" y="4378850"/>
            <a:ext cx="3952200" cy="618900"/>
          </a:xfrm>
          <a:prstGeom prst="wedgeRectCallout">
            <a:avLst>
              <a:gd name="adj1" fmla="val 28674"/>
              <a:gd name="adj2" fmla="val -189388"/>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Modernize Kitchen </a:t>
            </a:r>
            <a:r>
              <a:rPr lang="en">
                <a:solidFill>
                  <a:schemeClr val="dk1"/>
                </a:solidFill>
              </a:rPr>
              <a:t>to increase operating efficiency and enhance working environment</a:t>
            </a:r>
            <a:endParaRPr/>
          </a:p>
        </p:txBody>
      </p:sp>
      <p:sp>
        <p:nvSpPr>
          <p:cNvPr id="402" name="Google Shape;402;p63"/>
          <p:cNvSpPr/>
          <p:nvPr/>
        </p:nvSpPr>
        <p:spPr>
          <a:xfrm>
            <a:off x="6834914" y="660275"/>
            <a:ext cx="470400" cy="5448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3"/>
          <p:cNvSpPr/>
          <p:nvPr/>
        </p:nvSpPr>
        <p:spPr>
          <a:xfrm>
            <a:off x="3134910" y="1813680"/>
            <a:ext cx="2829300" cy="6624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3"/>
          <p:cNvSpPr/>
          <p:nvPr/>
        </p:nvSpPr>
        <p:spPr>
          <a:xfrm>
            <a:off x="324325" y="1554750"/>
            <a:ext cx="2048700" cy="1017000"/>
          </a:xfrm>
          <a:prstGeom prst="wedgeRectCallout">
            <a:avLst>
              <a:gd name="adj1" fmla="val 127076"/>
              <a:gd name="adj2" fmla="val 55715"/>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 dining room space (</a:t>
            </a:r>
            <a:r>
              <a:rPr lang="en">
                <a:solidFill>
                  <a:schemeClr val="dk1"/>
                </a:solidFill>
              </a:rPr>
              <a:t>ADA seating, wheelchair access, more seating room)</a:t>
            </a:r>
            <a:endParaRPr b="1">
              <a:solidFill>
                <a:schemeClr val="dk1"/>
              </a:solidFill>
            </a:endParaRPr>
          </a:p>
        </p:txBody>
      </p:sp>
      <p:sp>
        <p:nvSpPr>
          <p:cNvPr id="405" name="Google Shape;405;p63"/>
          <p:cNvSpPr/>
          <p:nvPr/>
        </p:nvSpPr>
        <p:spPr>
          <a:xfrm>
            <a:off x="4029025" y="1813675"/>
            <a:ext cx="1192500" cy="23187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3"/>
          <p:cNvSpPr/>
          <p:nvPr/>
        </p:nvSpPr>
        <p:spPr>
          <a:xfrm>
            <a:off x="3331850" y="725550"/>
            <a:ext cx="2632200" cy="735000"/>
          </a:xfrm>
          <a:prstGeom prst="wedgeRectCallout">
            <a:avLst>
              <a:gd name="adj1" fmla="val 86179"/>
              <a:gd name="adj2" fmla="val -14635"/>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Improve guest bathroom availability and accessibility (</a:t>
            </a:r>
            <a:r>
              <a:rPr lang="en">
                <a:solidFill>
                  <a:schemeClr val="dk1"/>
                </a:solidFill>
              </a:rPr>
              <a:t>ADA compliant)</a:t>
            </a:r>
            <a:endParaRPr b="1">
              <a:solidFill>
                <a:schemeClr val="dk1"/>
              </a:solidFill>
            </a:endParaRPr>
          </a:p>
        </p:txBody>
      </p:sp>
      <p:sp>
        <p:nvSpPr>
          <p:cNvPr id="407" name="Google Shape;407;p63"/>
          <p:cNvSpPr/>
          <p:nvPr/>
        </p:nvSpPr>
        <p:spPr>
          <a:xfrm>
            <a:off x="324325" y="725550"/>
            <a:ext cx="2632200" cy="618900"/>
          </a:xfrm>
          <a:prstGeom prst="wedgeRectCallout">
            <a:avLst>
              <a:gd name="adj1" fmla="val 73499"/>
              <a:gd name="adj2" fmla="val 116836"/>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Address required structural repairs of dining porch</a:t>
            </a:r>
            <a:r>
              <a:rPr lang="en" sz="1800" b="1">
                <a:solidFill>
                  <a:schemeClr val="dk1"/>
                </a:solidFill>
              </a:rPr>
              <a:t> </a:t>
            </a:r>
            <a:endParaRPr b="1">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411"/>
        <p:cNvGrpSpPr/>
        <p:nvPr/>
      </p:nvGrpSpPr>
      <p:grpSpPr>
        <a:xfrm>
          <a:off x="0" y="0"/>
          <a:ext cx="0" cy="0"/>
          <a:chOff x="0" y="0"/>
          <a:chExt cx="0" cy="0"/>
        </a:xfrm>
      </p:grpSpPr>
      <p:grpSp>
        <p:nvGrpSpPr>
          <p:cNvPr id="412" name="Google Shape;412;p64"/>
          <p:cNvGrpSpPr/>
          <p:nvPr/>
        </p:nvGrpSpPr>
        <p:grpSpPr>
          <a:xfrm>
            <a:off x="800694" y="660282"/>
            <a:ext cx="7810226" cy="5252714"/>
            <a:chOff x="800694" y="660282"/>
            <a:chExt cx="7810226" cy="5252714"/>
          </a:xfrm>
        </p:grpSpPr>
        <p:pic>
          <p:nvPicPr>
            <p:cNvPr id="413" name="Google Shape;413;p6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00694" y="660282"/>
              <a:ext cx="7810226" cy="5252714"/>
            </a:xfrm>
            <a:prstGeom prst="rect">
              <a:avLst/>
            </a:prstGeom>
            <a:noFill/>
            <a:ln>
              <a:noFill/>
            </a:ln>
          </p:spPr>
        </p:pic>
        <p:sp>
          <p:nvSpPr>
            <p:cNvPr id="414" name="Google Shape;414;p64"/>
            <p:cNvSpPr/>
            <p:nvPr/>
          </p:nvSpPr>
          <p:spPr>
            <a:xfrm>
              <a:off x="5085375" y="4460600"/>
              <a:ext cx="3196500" cy="871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5" name="Google Shape;415;p64"/>
          <p:cNvSpPr txBox="1"/>
          <p:nvPr/>
        </p:nvSpPr>
        <p:spPr>
          <a:xfrm>
            <a:off x="324316" y="4515200"/>
            <a:ext cx="2436300" cy="346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EXISTING LODGE</a:t>
            </a:r>
            <a:endParaRPr sz="2400" b="1">
              <a:solidFill>
                <a:schemeClr val="dk1"/>
              </a:solidFill>
              <a:latin typeface="Calibri"/>
              <a:ea typeface="Calibri"/>
              <a:cs typeface="Calibri"/>
              <a:sym typeface="Calibri"/>
            </a:endParaRPr>
          </a:p>
        </p:txBody>
      </p:sp>
      <p:sp>
        <p:nvSpPr>
          <p:cNvPr id="416" name="Google Shape;416;p64"/>
          <p:cNvSpPr txBox="1">
            <a:spLocks noGrp="1"/>
          </p:cNvSpPr>
          <p:nvPr>
            <p:ph type="title" idx="4294967295"/>
          </p:nvPr>
        </p:nvSpPr>
        <p:spPr>
          <a:xfrm>
            <a:off x="111000" y="170850"/>
            <a:ext cx="8922000" cy="55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400" b="1"/>
              <a:t>Why? </a:t>
            </a:r>
            <a:r>
              <a:rPr lang="en" sz="2400"/>
              <a:t>Main Drivers and Benefits of CRC Lodge Project</a:t>
            </a:r>
            <a:endParaRPr sz="2400"/>
          </a:p>
        </p:txBody>
      </p:sp>
      <p:sp>
        <p:nvSpPr>
          <p:cNvPr id="417" name="Google Shape;417;p64"/>
          <p:cNvSpPr/>
          <p:nvPr/>
        </p:nvSpPr>
        <p:spPr>
          <a:xfrm>
            <a:off x="5964126" y="2227218"/>
            <a:ext cx="2255100" cy="11499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4"/>
          <p:cNvSpPr/>
          <p:nvPr/>
        </p:nvSpPr>
        <p:spPr>
          <a:xfrm>
            <a:off x="4184550" y="4378850"/>
            <a:ext cx="3952200" cy="618900"/>
          </a:xfrm>
          <a:prstGeom prst="wedgeRectCallout">
            <a:avLst>
              <a:gd name="adj1" fmla="val 28674"/>
              <a:gd name="adj2" fmla="val -189388"/>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Modernize Kitchen </a:t>
            </a:r>
            <a:r>
              <a:rPr lang="en">
                <a:solidFill>
                  <a:schemeClr val="dk1"/>
                </a:solidFill>
              </a:rPr>
              <a:t>to increase operating efficiency and enhance working environment</a:t>
            </a:r>
            <a:endParaRPr/>
          </a:p>
        </p:txBody>
      </p:sp>
      <p:sp>
        <p:nvSpPr>
          <p:cNvPr id="419" name="Google Shape;419;p64"/>
          <p:cNvSpPr/>
          <p:nvPr/>
        </p:nvSpPr>
        <p:spPr>
          <a:xfrm>
            <a:off x="6834914" y="660275"/>
            <a:ext cx="470400" cy="5448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64"/>
          <p:cNvSpPr/>
          <p:nvPr/>
        </p:nvSpPr>
        <p:spPr>
          <a:xfrm>
            <a:off x="3134910" y="1813680"/>
            <a:ext cx="2829300" cy="6624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64"/>
          <p:cNvSpPr/>
          <p:nvPr/>
        </p:nvSpPr>
        <p:spPr>
          <a:xfrm>
            <a:off x="4029025" y="1813675"/>
            <a:ext cx="1192500" cy="23187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64"/>
          <p:cNvSpPr/>
          <p:nvPr/>
        </p:nvSpPr>
        <p:spPr>
          <a:xfrm>
            <a:off x="1797000" y="2686225"/>
            <a:ext cx="2088900" cy="14460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64"/>
          <p:cNvSpPr/>
          <p:nvPr/>
        </p:nvSpPr>
        <p:spPr>
          <a:xfrm>
            <a:off x="321875" y="2782050"/>
            <a:ext cx="1332000" cy="954900"/>
          </a:xfrm>
          <a:prstGeom prst="wedgeRectCallout">
            <a:avLst>
              <a:gd name="adj1" fmla="val 105070"/>
              <a:gd name="adj2" fmla="val 48299"/>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 living room social space</a:t>
            </a:r>
            <a:endParaRPr sz="1300">
              <a:solidFill>
                <a:schemeClr val="dk1"/>
              </a:solidFill>
            </a:endParaRPr>
          </a:p>
        </p:txBody>
      </p:sp>
      <p:sp>
        <p:nvSpPr>
          <p:cNvPr id="424" name="Google Shape;424;p64"/>
          <p:cNvSpPr/>
          <p:nvPr/>
        </p:nvSpPr>
        <p:spPr>
          <a:xfrm>
            <a:off x="3331850" y="725550"/>
            <a:ext cx="2632200" cy="735000"/>
          </a:xfrm>
          <a:prstGeom prst="wedgeRectCallout">
            <a:avLst>
              <a:gd name="adj1" fmla="val 86179"/>
              <a:gd name="adj2" fmla="val -14635"/>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Improve guest bathroom availability and accessibility (</a:t>
            </a:r>
            <a:r>
              <a:rPr lang="en">
                <a:solidFill>
                  <a:schemeClr val="dk1"/>
                </a:solidFill>
              </a:rPr>
              <a:t>ADA compliant)</a:t>
            </a:r>
            <a:endParaRPr b="1">
              <a:solidFill>
                <a:schemeClr val="dk1"/>
              </a:solidFill>
            </a:endParaRPr>
          </a:p>
        </p:txBody>
      </p:sp>
      <p:sp>
        <p:nvSpPr>
          <p:cNvPr id="425" name="Google Shape;425;p64"/>
          <p:cNvSpPr/>
          <p:nvPr/>
        </p:nvSpPr>
        <p:spPr>
          <a:xfrm>
            <a:off x="324325" y="1554750"/>
            <a:ext cx="2048700" cy="1017000"/>
          </a:xfrm>
          <a:prstGeom prst="wedgeRectCallout">
            <a:avLst>
              <a:gd name="adj1" fmla="val 127076"/>
              <a:gd name="adj2" fmla="val 55715"/>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 dining room space (</a:t>
            </a:r>
            <a:r>
              <a:rPr lang="en">
                <a:solidFill>
                  <a:schemeClr val="dk1"/>
                </a:solidFill>
              </a:rPr>
              <a:t>ADA seating, wheelchair access, more seating room)</a:t>
            </a:r>
            <a:endParaRPr b="1">
              <a:solidFill>
                <a:schemeClr val="dk1"/>
              </a:solidFill>
            </a:endParaRPr>
          </a:p>
        </p:txBody>
      </p:sp>
      <p:sp>
        <p:nvSpPr>
          <p:cNvPr id="426" name="Google Shape;426;p64"/>
          <p:cNvSpPr/>
          <p:nvPr/>
        </p:nvSpPr>
        <p:spPr>
          <a:xfrm>
            <a:off x="324325" y="725550"/>
            <a:ext cx="2632200" cy="618900"/>
          </a:xfrm>
          <a:prstGeom prst="wedgeRectCallout">
            <a:avLst>
              <a:gd name="adj1" fmla="val 73499"/>
              <a:gd name="adj2" fmla="val 116836"/>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Address required structural repairs of dining porch</a:t>
            </a:r>
            <a:r>
              <a:rPr lang="en" sz="1800" b="1">
                <a:solidFill>
                  <a:schemeClr val="dk1"/>
                </a:solidFill>
              </a:rPr>
              <a:t> </a:t>
            </a:r>
            <a:endParaRPr b="1">
              <a:solidFill>
                <a:schemeClr val="dk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430"/>
        <p:cNvGrpSpPr/>
        <p:nvPr/>
      </p:nvGrpSpPr>
      <p:grpSpPr>
        <a:xfrm>
          <a:off x="0" y="0"/>
          <a:ext cx="0" cy="0"/>
          <a:chOff x="0" y="0"/>
          <a:chExt cx="0" cy="0"/>
        </a:xfrm>
      </p:grpSpPr>
      <p:grpSp>
        <p:nvGrpSpPr>
          <p:cNvPr id="431" name="Google Shape;431;p65"/>
          <p:cNvGrpSpPr/>
          <p:nvPr/>
        </p:nvGrpSpPr>
        <p:grpSpPr>
          <a:xfrm>
            <a:off x="800694" y="660282"/>
            <a:ext cx="7810226" cy="5252714"/>
            <a:chOff x="800694" y="660282"/>
            <a:chExt cx="7810226" cy="5252714"/>
          </a:xfrm>
        </p:grpSpPr>
        <p:pic>
          <p:nvPicPr>
            <p:cNvPr id="432" name="Google Shape;432;p65"/>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00694" y="660282"/>
              <a:ext cx="7810226" cy="5252714"/>
            </a:xfrm>
            <a:prstGeom prst="rect">
              <a:avLst/>
            </a:prstGeom>
            <a:noFill/>
            <a:ln>
              <a:noFill/>
            </a:ln>
          </p:spPr>
        </p:pic>
        <p:sp>
          <p:nvSpPr>
            <p:cNvPr id="433" name="Google Shape;433;p65"/>
            <p:cNvSpPr/>
            <p:nvPr/>
          </p:nvSpPr>
          <p:spPr>
            <a:xfrm>
              <a:off x="5085375" y="4460600"/>
              <a:ext cx="3196500" cy="871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4" name="Google Shape;434;p65"/>
          <p:cNvSpPr txBox="1"/>
          <p:nvPr/>
        </p:nvSpPr>
        <p:spPr>
          <a:xfrm>
            <a:off x="324316" y="4515200"/>
            <a:ext cx="2436300" cy="346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EXISTING LODGE</a:t>
            </a:r>
            <a:endParaRPr sz="2400" b="1">
              <a:solidFill>
                <a:schemeClr val="dk1"/>
              </a:solidFill>
              <a:latin typeface="Calibri"/>
              <a:ea typeface="Calibri"/>
              <a:cs typeface="Calibri"/>
              <a:sym typeface="Calibri"/>
            </a:endParaRPr>
          </a:p>
        </p:txBody>
      </p:sp>
      <p:sp>
        <p:nvSpPr>
          <p:cNvPr id="435" name="Google Shape;435;p65"/>
          <p:cNvSpPr txBox="1">
            <a:spLocks noGrp="1"/>
          </p:cNvSpPr>
          <p:nvPr>
            <p:ph type="title" idx="4294967295"/>
          </p:nvPr>
        </p:nvSpPr>
        <p:spPr>
          <a:xfrm>
            <a:off x="111000" y="170850"/>
            <a:ext cx="8922000" cy="55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400" b="1"/>
              <a:t>Why? </a:t>
            </a:r>
            <a:r>
              <a:rPr lang="en" sz="2400"/>
              <a:t>Main Drivers and Benefits of CRC Lodge Project</a:t>
            </a:r>
            <a:endParaRPr sz="2400"/>
          </a:p>
        </p:txBody>
      </p:sp>
      <p:sp>
        <p:nvSpPr>
          <p:cNvPr id="436" name="Google Shape;436;p65"/>
          <p:cNvSpPr/>
          <p:nvPr/>
        </p:nvSpPr>
        <p:spPr>
          <a:xfrm>
            <a:off x="5964126" y="2227218"/>
            <a:ext cx="2255100" cy="11499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65"/>
          <p:cNvSpPr/>
          <p:nvPr/>
        </p:nvSpPr>
        <p:spPr>
          <a:xfrm>
            <a:off x="4184550" y="4378850"/>
            <a:ext cx="3952200" cy="618900"/>
          </a:xfrm>
          <a:prstGeom prst="wedgeRectCallout">
            <a:avLst>
              <a:gd name="adj1" fmla="val 28674"/>
              <a:gd name="adj2" fmla="val -189388"/>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Modernize Kitchen </a:t>
            </a:r>
            <a:r>
              <a:rPr lang="en">
                <a:solidFill>
                  <a:schemeClr val="dk1"/>
                </a:solidFill>
              </a:rPr>
              <a:t>to increase operating efficiency and enhance working environment</a:t>
            </a:r>
            <a:endParaRPr/>
          </a:p>
        </p:txBody>
      </p:sp>
      <p:sp>
        <p:nvSpPr>
          <p:cNvPr id="438" name="Google Shape;438;p65"/>
          <p:cNvSpPr/>
          <p:nvPr/>
        </p:nvSpPr>
        <p:spPr>
          <a:xfrm>
            <a:off x="6834914" y="660275"/>
            <a:ext cx="470400" cy="5448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65"/>
          <p:cNvSpPr/>
          <p:nvPr/>
        </p:nvSpPr>
        <p:spPr>
          <a:xfrm>
            <a:off x="3134910" y="1813680"/>
            <a:ext cx="2829300" cy="6624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65"/>
          <p:cNvSpPr/>
          <p:nvPr/>
        </p:nvSpPr>
        <p:spPr>
          <a:xfrm>
            <a:off x="4029025" y="1813675"/>
            <a:ext cx="1192500" cy="23187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65"/>
          <p:cNvSpPr/>
          <p:nvPr/>
        </p:nvSpPr>
        <p:spPr>
          <a:xfrm>
            <a:off x="1797000" y="2686225"/>
            <a:ext cx="2088900" cy="14460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65"/>
          <p:cNvSpPr/>
          <p:nvPr/>
        </p:nvSpPr>
        <p:spPr>
          <a:xfrm>
            <a:off x="321875" y="2782050"/>
            <a:ext cx="1332000" cy="954900"/>
          </a:xfrm>
          <a:prstGeom prst="wedgeRectCallout">
            <a:avLst>
              <a:gd name="adj1" fmla="val 105070"/>
              <a:gd name="adj2" fmla="val 48299"/>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 living room social space</a:t>
            </a:r>
            <a:endParaRPr b="1">
              <a:solidFill>
                <a:schemeClr val="dk1"/>
              </a:solidFill>
            </a:endParaRPr>
          </a:p>
        </p:txBody>
      </p:sp>
      <p:sp>
        <p:nvSpPr>
          <p:cNvPr id="443" name="Google Shape;443;p65"/>
          <p:cNvSpPr/>
          <p:nvPr/>
        </p:nvSpPr>
        <p:spPr>
          <a:xfrm>
            <a:off x="3331850" y="725550"/>
            <a:ext cx="2632200" cy="735000"/>
          </a:xfrm>
          <a:prstGeom prst="wedgeRectCallout">
            <a:avLst>
              <a:gd name="adj1" fmla="val 86179"/>
              <a:gd name="adj2" fmla="val -14635"/>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Improve guest bathroom availability and accessibility (</a:t>
            </a:r>
            <a:r>
              <a:rPr lang="en">
                <a:solidFill>
                  <a:schemeClr val="dk1"/>
                </a:solidFill>
              </a:rPr>
              <a:t>ADA compliant)</a:t>
            </a:r>
            <a:endParaRPr b="1">
              <a:solidFill>
                <a:schemeClr val="dk1"/>
              </a:solidFill>
            </a:endParaRPr>
          </a:p>
        </p:txBody>
      </p:sp>
      <p:sp>
        <p:nvSpPr>
          <p:cNvPr id="444" name="Google Shape;444;p65"/>
          <p:cNvSpPr/>
          <p:nvPr/>
        </p:nvSpPr>
        <p:spPr>
          <a:xfrm>
            <a:off x="324325" y="1554750"/>
            <a:ext cx="2048700" cy="1017000"/>
          </a:xfrm>
          <a:prstGeom prst="wedgeRectCallout">
            <a:avLst>
              <a:gd name="adj1" fmla="val 127076"/>
              <a:gd name="adj2" fmla="val 55715"/>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 dining room space (</a:t>
            </a:r>
            <a:r>
              <a:rPr lang="en">
                <a:solidFill>
                  <a:schemeClr val="dk1"/>
                </a:solidFill>
              </a:rPr>
              <a:t>ADA seating, wheelchair access, more seating room)</a:t>
            </a:r>
            <a:endParaRPr b="1">
              <a:solidFill>
                <a:schemeClr val="dk1"/>
              </a:solidFill>
            </a:endParaRPr>
          </a:p>
        </p:txBody>
      </p:sp>
      <p:sp>
        <p:nvSpPr>
          <p:cNvPr id="445" name="Google Shape;445;p65"/>
          <p:cNvSpPr/>
          <p:nvPr/>
        </p:nvSpPr>
        <p:spPr>
          <a:xfrm>
            <a:off x="7624800" y="393075"/>
            <a:ext cx="1332000" cy="1596000"/>
          </a:xfrm>
          <a:prstGeom prst="wedgeRectCallout">
            <a:avLst>
              <a:gd name="adj1" fmla="val -78382"/>
              <a:gd name="adj2" fmla="val 31886"/>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Integrate Solar energy as a means of reducing carbon footprint</a:t>
            </a:r>
            <a:endParaRPr b="1">
              <a:solidFill>
                <a:schemeClr val="dk1"/>
              </a:solidFill>
            </a:endParaRPr>
          </a:p>
        </p:txBody>
      </p:sp>
      <p:sp>
        <p:nvSpPr>
          <p:cNvPr id="446" name="Google Shape;446;p65"/>
          <p:cNvSpPr/>
          <p:nvPr/>
        </p:nvSpPr>
        <p:spPr>
          <a:xfrm>
            <a:off x="324325" y="725550"/>
            <a:ext cx="2632200" cy="618900"/>
          </a:xfrm>
          <a:prstGeom prst="wedgeRectCallout">
            <a:avLst>
              <a:gd name="adj1" fmla="val 73499"/>
              <a:gd name="adj2" fmla="val 116836"/>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Address required structural repairs of dining porch</a:t>
            </a:r>
            <a:r>
              <a:rPr lang="en" sz="1800" b="1">
                <a:solidFill>
                  <a:schemeClr val="dk1"/>
                </a:solidFill>
              </a:rPr>
              <a:t> </a:t>
            </a:r>
            <a:endParaRPr b="1">
              <a:solidFill>
                <a:schemeClr val="dk1"/>
              </a:solidFill>
            </a:endParaRPr>
          </a:p>
        </p:txBody>
      </p:sp>
      <p:sp>
        <p:nvSpPr>
          <p:cNvPr id="447" name="Google Shape;447;p65"/>
          <p:cNvSpPr/>
          <p:nvPr/>
        </p:nvSpPr>
        <p:spPr>
          <a:xfrm>
            <a:off x="4516400" y="1615675"/>
            <a:ext cx="2788800" cy="19896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Shape 451"/>
        <p:cNvGrpSpPr/>
        <p:nvPr/>
      </p:nvGrpSpPr>
      <p:grpSpPr>
        <a:xfrm>
          <a:off x="0" y="0"/>
          <a:ext cx="0" cy="0"/>
          <a:chOff x="0" y="0"/>
          <a:chExt cx="0" cy="0"/>
        </a:xfrm>
      </p:grpSpPr>
      <p:grpSp>
        <p:nvGrpSpPr>
          <p:cNvPr id="452" name="Google Shape;452;p66"/>
          <p:cNvGrpSpPr/>
          <p:nvPr/>
        </p:nvGrpSpPr>
        <p:grpSpPr>
          <a:xfrm>
            <a:off x="800694" y="660282"/>
            <a:ext cx="7810226" cy="5252714"/>
            <a:chOff x="800694" y="660282"/>
            <a:chExt cx="7810226" cy="5252714"/>
          </a:xfrm>
        </p:grpSpPr>
        <p:pic>
          <p:nvPicPr>
            <p:cNvPr id="453" name="Google Shape;453;p66"/>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00694" y="660282"/>
              <a:ext cx="7810226" cy="5252714"/>
            </a:xfrm>
            <a:prstGeom prst="rect">
              <a:avLst/>
            </a:prstGeom>
            <a:noFill/>
            <a:ln>
              <a:noFill/>
            </a:ln>
          </p:spPr>
        </p:pic>
        <p:sp>
          <p:nvSpPr>
            <p:cNvPr id="454" name="Google Shape;454;p66"/>
            <p:cNvSpPr/>
            <p:nvPr/>
          </p:nvSpPr>
          <p:spPr>
            <a:xfrm>
              <a:off x="5085375" y="4460600"/>
              <a:ext cx="3196500" cy="8718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5" name="Google Shape;455;p66"/>
          <p:cNvSpPr txBox="1"/>
          <p:nvPr/>
        </p:nvSpPr>
        <p:spPr>
          <a:xfrm>
            <a:off x="324316" y="4515200"/>
            <a:ext cx="2436300" cy="346200"/>
          </a:xfrm>
          <a:prstGeom prst="rect">
            <a:avLst/>
          </a:pr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EXISTING LODGE</a:t>
            </a:r>
            <a:endParaRPr sz="2400" b="1">
              <a:solidFill>
                <a:schemeClr val="dk1"/>
              </a:solidFill>
              <a:latin typeface="Calibri"/>
              <a:ea typeface="Calibri"/>
              <a:cs typeface="Calibri"/>
              <a:sym typeface="Calibri"/>
            </a:endParaRPr>
          </a:p>
        </p:txBody>
      </p:sp>
      <p:sp>
        <p:nvSpPr>
          <p:cNvPr id="456" name="Google Shape;456;p66"/>
          <p:cNvSpPr txBox="1">
            <a:spLocks noGrp="1"/>
          </p:cNvSpPr>
          <p:nvPr>
            <p:ph type="title" idx="4294967295"/>
          </p:nvPr>
        </p:nvSpPr>
        <p:spPr>
          <a:xfrm>
            <a:off x="111000" y="170850"/>
            <a:ext cx="8922000" cy="554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 sz="2400" b="1"/>
              <a:t>Why? </a:t>
            </a:r>
            <a:r>
              <a:rPr lang="en" sz="2400"/>
              <a:t>Main Drivers and Benefits of CRC Lodge Project</a:t>
            </a:r>
            <a:endParaRPr sz="2400"/>
          </a:p>
        </p:txBody>
      </p:sp>
      <p:sp>
        <p:nvSpPr>
          <p:cNvPr id="457" name="Google Shape;457;p66"/>
          <p:cNvSpPr/>
          <p:nvPr/>
        </p:nvSpPr>
        <p:spPr>
          <a:xfrm>
            <a:off x="5964126" y="2227218"/>
            <a:ext cx="2255100" cy="11499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66"/>
          <p:cNvSpPr/>
          <p:nvPr/>
        </p:nvSpPr>
        <p:spPr>
          <a:xfrm>
            <a:off x="4184550" y="4378850"/>
            <a:ext cx="3952200" cy="618900"/>
          </a:xfrm>
          <a:prstGeom prst="wedgeRectCallout">
            <a:avLst>
              <a:gd name="adj1" fmla="val 28674"/>
              <a:gd name="adj2" fmla="val -189388"/>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Modernize Kitchen </a:t>
            </a:r>
            <a:r>
              <a:rPr lang="en">
                <a:solidFill>
                  <a:schemeClr val="dk1"/>
                </a:solidFill>
              </a:rPr>
              <a:t>to increase operating efficiency and enhance working environment</a:t>
            </a:r>
            <a:endParaRPr/>
          </a:p>
        </p:txBody>
      </p:sp>
      <p:sp>
        <p:nvSpPr>
          <p:cNvPr id="459" name="Google Shape;459;p66"/>
          <p:cNvSpPr/>
          <p:nvPr/>
        </p:nvSpPr>
        <p:spPr>
          <a:xfrm>
            <a:off x="6834914" y="660275"/>
            <a:ext cx="470400" cy="5448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66"/>
          <p:cNvSpPr/>
          <p:nvPr/>
        </p:nvSpPr>
        <p:spPr>
          <a:xfrm>
            <a:off x="3134910" y="1813680"/>
            <a:ext cx="2829300" cy="6624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66"/>
          <p:cNvSpPr/>
          <p:nvPr/>
        </p:nvSpPr>
        <p:spPr>
          <a:xfrm>
            <a:off x="4029021" y="1989072"/>
            <a:ext cx="1192500" cy="21432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66"/>
          <p:cNvSpPr/>
          <p:nvPr/>
        </p:nvSpPr>
        <p:spPr>
          <a:xfrm>
            <a:off x="1797000" y="2686225"/>
            <a:ext cx="2088900" cy="14460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66"/>
          <p:cNvSpPr/>
          <p:nvPr/>
        </p:nvSpPr>
        <p:spPr>
          <a:xfrm>
            <a:off x="321875" y="2782050"/>
            <a:ext cx="1332000" cy="954900"/>
          </a:xfrm>
          <a:prstGeom prst="wedgeRectCallout">
            <a:avLst>
              <a:gd name="adj1" fmla="val 105070"/>
              <a:gd name="adj2" fmla="val 48299"/>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 living room social space</a:t>
            </a:r>
            <a:r>
              <a:rPr lang="en" sz="1800" b="1">
                <a:solidFill>
                  <a:schemeClr val="dk1"/>
                </a:solidFill>
              </a:rPr>
              <a:t> </a:t>
            </a:r>
            <a:endParaRPr b="1">
              <a:solidFill>
                <a:schemeClr val="dk1"/>
              </a:solidFill>
            </a:endParaRPr>
          </a:p>
        </p:txBody>
      </p:sp>
      <p:sp>
        <p:nvSpPr>
          <p:cNvPr id="464" name="Google Shape;464;p66"/>
          <p:cNvSpPr/>
          <p:nvPr/>
        </p:nvSpPr>
        <p:spPr>
          <a:xfrm>
            <a:off x="3331850" y="725550"/>
            <a:ext cx="2632200" cy="735000"/>
          </a:xfrm>
          <a:prstGeom prst="wedgeRectCallout">
            <a:avLst>
              <a:gd name="adj1" fmla="val 86179"/>
              <a:gd name="adj2" fmla="val -14635"/>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Improve guest bathroom availability and accessibility (</a:t>
            </a:r>
            <a:r>
              <a:rPr lang="en">
                <a:solidFill>
                  <a:schemeClr val="dk1"/>
                </a:solidFill>
              </a:rPr>
              <a:t>ADA compliant)</a:t>
            </a:r>
            <a:endParaRPr b="1">
              <a:solidFill>
                <a:schemeClr val="dk1"/>
              </a:solidFill>
            </a:endParaRPr>
          </a:p>
        </p:txBody>
      </p:sp>
      <p:sp>
        <p:nvSpPr>
          <p:cNvPr id="465" name="Google Shape;465;p66"/>
          <p:cNvSpPr/>
          <p:nvPr/>
        </p:nvSpPr>
        <p:spPr>
          <a:xfrm>
            <a:off x="324325" y="1554750"/>
            <a:ext cx="2048700" cy="1017000"/>
          </a:xfrm>
          <a:prstGeom prst="wedgeRectCallout">
            <a:avLst>
              <a:gd name="adj1" fmla="val 127076"/>
              <a:gd name="adj2" fmla="val 55715"/>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 dining room space (</a:t>
            </a:r>
            <a:r>
              <a:rPr lang="en">
                <a:solidFill>
                  <a:schemeClr val="dk1"/>
                </a:solidFill>
              </a:rPr>
              <a:t>ADA seating, wheelchair access, more seating room)</a:t>
            </a:r>
            <a:endParaRPr b="1">
              <a:solidFill>
                <a:schemeClr val="dk1"/>
              </a:solidFill>
            </a:endParaRPr>
          </a:p>
        </p:txBody>
      </p:sp>
      <p:sp>
        <p:nvSpPr>
          <p:cNvPr id="466" name="Google Shape;466;p66"/>
          <p:cNvSpPr/>
          <p:nvPr/>
        </p:nvSpPr>
        <p:spPr>
          <a:xfrm>
            <a:off x="7624800" y="393075"/>
            <a:ext cx="1332000" cy="1596000"/>
          </a:xfrm>
          <a:prstGeom prst="wedgeRectCallout">
            <a:avLst>
              <a:gd name="adj1" fmla="val -78382"/>
              <a:gd name="adj2" fmla="val 31886"/>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Integrate Solar energy as a means of reducing carbon footprint</a:t>
            </a:r>
            <a:endParaRPr b="1">
              <a:solidFill>
                <a:schemeClr val="dk1"/>
              </a:solidFill>
            </a:endParaRPr>
          </a:p>
        </p:txBody>
      </p:sp>
      <p:sp>
        <p:nvSpPr>
          <p:cNvPr id="467" name="Google Shape;467;p66"/>
          <p:cNvSpPr txBox="1">
            <a:spLocks noGrp="1"/>
          </p:cNvSpPr>
          <p:nvPr>
            <p:ph type="body" idx="4294967295"/>
          </p:nvPr>
        </p:nvSpPr>
        <p:spPr>
          <a:xfrm>
            <a:off x="5717825" y="2686225"/>
            <a:ext cx="4394700" cy="2565300"/>
          </a:xfrm>
          <a:prstGeom prst="rect">
            <a:avLst/>
          </a:prstGeom>
        </p:spPr>
        <p:txBody>
          <a:bodyPr spcFirstLastPara="1" wrap="square" lIns="91425" tIns="45700" rIns="91425" bIns="45700" anchor="t" anchorCtr="0">
            <a:noAutofit/>
          </a:bodyPr>
          <a:lstStyle/>
          <a:p>
            <a:pPr marL="0" lvl="0" indent="0" algn="l" rtl="0">
              <a:lnSpc>
                <a:spcPct val="115000"/>
              </a:lnSpc>
              <a:spcBef>
                <a:spcPts val="640"/>
              </a:spcBef>
              <a:spcAft>
                <a:spcPts val="0"/>
              </a:spcAft>
              <a:buNone/>
            </a:pPr>
            <a:r>
              <a:rPr lang="en" sz="1800" b="1">
                <a:solidFill>
                  <a:schemeClr val="dk1"/>
                </a:solidFill>
              </a:rPr>
              <a:t>P</a:t>
            </a: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640"/>
              </a:spcBef>
              <a:spcAft>
                <a:spcPts val="0"/>
              </a:spcAft>
              <a:buNone/>
            </a:pPr>
            <a:endParaRPr sz="1200">
              <a:solidFill>
                <a:schemeClr val="dk1"/>
              </a:solidFill>
              <a:latin typeface="Times New Roman"/>
              <a:ea typeface="Times New Roman"/>
              <a:cs typeface="Times New Roman"/>
              <a:sym typeface="Times New Roman"/>
            </a:endParaRPr>
          </a:p>
          <a:p>
            <a:pPr marL="0" lvl="0" indent="0" algn="l" rtl="0">
              <a:lnSpc>
                <a:spcPct val="115000"/>
              </a:lnSpc>
              <a:spcBef>
                <a:spcPts val="1000"/>
              </a:spcBef>
              <a:spcAft>
                <a:spcPts val="0"/>
              </a:spcAft>
              <a:buNone/>
            </a:pPr>
            <a:endParaRPr/>
          </a:p>
        </p:txBody>
      </p:sp>
      <p:sp>
        <p:nvSpPr>
          <p:cNvPr id="468" name="Google Shape;468;p66"/>
          <p:cNvSpPr/>
          <p:nvPr/>
        </p:nvSpPr>
        <p:spPr>
          <a:xfrm>
            <a:off x="324325" y="725550"/>
            <a:ext cx="2632200" cy="618900"/>
          </a:xfrm>
          <a:prstGeom prst="wedgeRectCallout">
            <a:avLst>
              <a:gd name="adj1" fmla="val 73499"/>
              <a:gd name="adj2" fmla="val 116836"/>
            </a:avLst>
          </a:prstGeom>
          <a:solidFill>
            <a:srgbClr val="EFEFE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lnSpc>
                <a:spcPct val="115000"/>
              </a:lnSpc>
              <a:spcBef>
                <a:spcPts val="0"/>
              </a:spcBef>
              <a:spcAft>
                <a:spcPts val="200"/>
              </a:spcAft>
              <a:buNone/>
            </a:pPr>
            <a:r>
              <a:rPr lang="en" b="1">
                <a:solidFill>
                  <a:schemeClr val="dk1"/>
                </a:solidFill>
              </a:rPr>
              <a:t>Address required structural repairs of dining porch</a:t>
            </a:r>
            <a:r>
              <a:rPr lang="en" sz="1800" b="1">
                <a:solidFill>
                  <a:schemeClr val="dk1"/>
                </a:solidFill>
              </a:rPr>
              <a:t> </a:t>
            </a:r>
            <a:endParaRPr b="1">
              <a:solidFill>
                <a:schemeClr val="dk1"/>
              </a:solidFill>
            </a:endParaRPr>
          </a:p>
        </p:txBody>
      </p:sp>
      <p:sp>
        <p:nvSpPr>
          <p:cNvPr id="469" name="Google Shape;469;p66"/>
          <p:cNvSpPr/>
          <p:nvPr/>
        </p:nvSpPr>
        <p:spPr>
          <a:xfrm>
            <a:off x="4516400" y="1615675"/>
            <a:ext cx="2788800" cy="1989600"/>
          </a:xfrm>
          <a:prstGeom prst="rect">
            <a:avLst/>
          </a:prstGeom>
          <a:noFill/>
          <a:ln w="76200"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66"/>
          <p:cNvSpPr/>
          <p:nvPr/>
        </p:nvSpPr>
        <p:spPr>
          <a:xfrm>
            <a:off x="2524725" y="1737126"/>
            <a:ext cx="4893600" cy="2340900"/>
          </a:xfrm>
          <a:prstGeom prst="roundRect">
            <a:avLst>
              <a:gd name="adj" fmla="val 16667"/>
            </a:avLst>
          </a:prstGeom>
          <a:solidFill>
            <a:srgbClr val="00FF00"/>
          </a:solidFill>
          <a:ln w="9525" cap="flat" cmpd="sng">
            <a:solidFill>
              <a:schemeClr val="dk2"/>
            </a:solidFill>
            <a:prstDash val="solid"/>
            <a:round/>
            <a:headEnd type="none" w="sm" len="sm"/>
            <a:tailEnd type="none" w="sm" len="sm"/>
          </a:ln>
          <a:effectLst>
            <a:outerShdw blurRad="57150" dist="209550" dir="4020000" algn="bl" rotWithShape="0">
              <a:srgbClr val="000000">
                <a:alpha val="50000"/>
              </a:srgbClr>
            </a:outerShdw>
          </a:effectLst>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800" b="1">
                <a:solidFill>
                  <a:schemeClr val="dk1"/>
                </a:solidFill>
                <a:latin typeface="Calibri"/>
                <a:ea typeface="Calibri"/>
                <a:cs typeface="Calibri"/>
                <a:sym typeface="Calibri"/>
              </a:rPr>
              <a:t>Provide all needed facility improvements </a:t>
            </a:r>
            <a:br>
              <a:rPr lang="en" sz="1800" b="1">
                <a:solidFill>
                  <a:schemeClr val="dk1"/>
                </a:solidFill>
                <a:latin typeface="Calibri"/>
                <a:ea typeface="Calibri"/>
                <a:cs typeface="Calibri"/>
                <a:sym typeface="Calibri"/>
              </a:rPr>
            </a:br>
            <a:r>
              <a:rPr lang="en" sz="1800" b="1">
                <a:solidFill>
                  <a:schemeClr val="dk1"/>
                </a:solidFill>
                <a:latin typeface="Calibri"/>
                <a:ea typeface="Calibri"/>
                <a:cs typeface="Calibri"/>
                <a:sym typeface="Calibri"/>
              </a:rPr>
              <a:t>while balancing:</a:t>
            </a:r>
            <a:endParaRPr sz="1800" b="1">
              <a:solidFill>
                <a:schemeClr val="dk1"/>
              </a:solidFill>
              <a:latin typeface="Calibri"/>
              <a:ea typeface="Calibri"/>
              <a:cs typeface="Calibri"/>
              <a:sym typeface="Calibri"/>
            </a:endParaRPr>
          </a:p>
          <a:p>
            <a:pPr marL="457200" lvl="0" indent="-342900" algn="l" rtl="0">
              <a:lnSpc>
                <a:spcPct val="100000"/>
              </a:lnSpc>
              <a:spcBef>
                <a:spcPts val="200"/>
              </a:spcBef>
              <a:spcAft>
                <a:spcPts val="0"/>
              </a:spcAft>
              <a:buClr>
                <a:schemeClr val="dk1"/>
              </a:buClr>
              <a:buSzPts val="1800"/>
              <a:buFont typeface="Calibri"/>
              <a:buChar char="➢"/>
            </a:pPr>
            <a:r>
              <a:rPr lang="en" sz="1800" b="1">
                <a:solidFill>
                  <a:schemeClr val="dk1"/>
                </a:solidFill>
                <a:latin typeface="Calibri"/>
                <a:ea typeface="Calibri"/>
                <a:cs typeface="Calibri"/>
                <a:sym typeface="Calibri"/>
              </a:rPr>
              <a:t>Camp History, Experience &amp; Aesthetics</a:t>
            </a:r>
            <a:endParaRPr sz="1800" b="1">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b="1">
                <a:solidFill>
                  <a:schemeClr val="dk1"/>
                </a:solidFill>
                <a:latin typeface="Calibri"/>
                <a:ea typeface="Calibri"/>
                <a:cs typeface="Calibri"/>
                <a:sym typeface="Calibri"/>
              </a:rPr>
              <a:t>Greater AMC Mission</a:t>
            </a:r>
            <a:endParaRPr sz="1800" b="1">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b="1">
                <a:solidFill>
                  <a:schemeClr val="dk1"/>
                </a:solidFill>
                <a:latin typeface="Calibri"/>
                <a:ea typeface="Calibri"/>
                <a:cs typeface="Calibri"/>
                <a:sym typeface="Calibri"/>
              </a:rPr>
              <a:t>Building codes</a:t>
            </a:r>
            <a:endParaRPr sz="1800" b="1">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b="1">
                <a:solidFill>
                  <a:schemeClr val="dk1"/>
                </a:solidFill>
                <a:latin typeface="Calibri"/>
                <a:ea typeface="Calibri"/>
                <a:cs typeface="Calibri"/>
                <a:sym typeface="Calibri"/>
              </a:rPr>
              <a:t>Diversity of uses</a:t>
            </a:r>
            <a:endParaRPr sz="1800" b="1">
              <a:solidFill>
                <a:schemeClr val="dk1"/>
              </a:solidFill>
              <a:latin typeface="Calibri"/>
              <a:ea typeface="Calibri"/>
              <a:cs typeface="Calibri"/>
              <a:sym typeface="Calibri"/>
            </a:endParaRPr>
          </a:p>
          <a:p>
            <a:pPr marL="457200" lvl="0" indent="-342900" algn="l" rtl="0">
              <a:lnSpc>
                <a:spcPct val="100000"/>
              </a:lnSpc>
              <a:spcBef>
                <a:spcPts val="0"/>
              </a:spcBef>
              <a:spcAft>
                <a:spcPts val="0"/>
              </a:spcAft>
              <a:buClr>
                <a:schemeClr val="dk1"/>
              </a:buClr>
              <a:buSzPts val="1800"/>
              <a:buFont typeface="Calibri"/>
              <a:buChar char="➢"/>
            </a:pPr>
            <a:r>
              <a:rPr lang="en" sz="1800" b="1">
                <a:solidFill>
                  <a:schemeClr val="dk1"/>
                </a:solidFill>
                <a:latin typeface="Calibri"/>
                <a:ea typeface="Calibri"/>
                <a:cs typeface="Calibri"/>
                <a:sym typeface="Calibri"/>
              </a:rPr>
              <a:t>Financial considerations</a:t>
            </a:r>
            <a:endParaRPr sz="1800" b="1">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474"/>
        <p:cNvGrpSpPr/>
        <p:nvPr/>
      </p:nvGrpSpPr>
      <p:grpSpPr>
        <a:xfrm>
          <a:off x="0" y="0"/>
          <a:ext cx="0" cy="0"/>
          <a:chOff x="0" y="0"/>
          <a:chExt cx="0" cy="0"/>
        </a:xfrm>
      </p:grpSpPr>
      <p:sp>
        <p:nvSpPr>
          <p:cNvPr id="475" name="Google Shape;475;p67"/>
          <p:cNvSpPr txBox="1">
            <a:spLocks noGrp="1"/>
          </p:cNvSpPr>
          <p:nvPr>
            <p:ph type="ctrTitle"/>
          </p:nvPr>
        </p:nvSpPr>
        <p:spPr>
          <a:xfrm>
            <a:off x="311708" y="13260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AMC CRC Lodge Project</a:t>
            </a:r>
            <a:br>
              <a:rPr lang="en"/>
            </a:br>
            <a:r>
              <a:rPr lang="en" b="1"/>
              <a:t>How?</a:t>
            </a:r>
            <a:endParaRPr b="1"/>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287"/>
        <p:cNvGrpSpPr/>
        <p:nvPr/>
      </p:nvGrpSpPr>
      <p:grpSpPr>
        <a:xfrm>
          <a:off x="0" y="0"/>
          <a:ext cx="0" cy="0"/>
          <a:chOff x="0" y="0"/>
          <a:chExt cx="0" cy="0"/>
        </a:xfrm>
      </p:grpSpPr>
      <p:sp>
        <p:nvSpPr>
          <p:cNvPr id="288" name="Google Shape;288;p50"/>
          <p:cNvSpPr txBox="1">
            <a:spLocks noGrp="1"/>
          </p:cNvSpPr>
          <p:nvPr>
            <p:ph type="title"/>
          </p:nvPr>
        </p:nvSpPr>
        <p:spPr>
          <a:xfrm>
            <a:off x="311700" y="216425"/>
            <a:ext cx="8709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AMC Cold River Camp Lodge Project Update Agenda</a:t>
            </a:r>
            <a:endParaRPr/>
          </a:p>
        </p:txBody>
      </p:sp>
      <p:sp>
        <p:nvSpPr>
          <p:cNvPr id="289" name="Google Shape;289;p50"/>
          <p:cNvSpPr txBox="1">
            <a:spLocks noGrp="1"/>
          </p:cNvSpPr>
          <p:nvPr>
            <p:ph type="body" idx="1"/>
          </p:nvPr>
        </p:nvSpPr>
        <p:spPr>
          <a:xfrm>
            <a:off x="648575" y="771475"/>
            <a:ext cx="8266800" cy="4162800"/>
          </a:xfrm>
          <a:prstGeom prst="rect">
            <a:avLst/>
          </a:prstGeom>
        </p:spPr>
        <p:txBody>
          <a:bodyPr spcFirstLastPara="1" wrap="square" lIns="91425" tIns="91425" rIns="91425" bIns="91425" anchor="t" anchorCtr="0">
            <a:noAutofit/>
          </a:bodyPr>
          <a:lstStyle/>
          <a:p>
            <a:pPr marL="0" lvl="0" indent="0" algn="l" rtl="0">
              <a:lnSpc>
                <a:spcPct val="113000"/>
              </a:lnSpc>
              <a:spcBef>
                <a:spcPts val="0"/>
              </a:spcBef>
              <a:spcAft>
                <a:spcPts val="0"/>
              </a:spcAft>
              <a:buNone/>
            </a:pPr>
            <a:r>
              <a:rPr lang="en" b="1"/>
              <a:t>Project Recap of year since Summer 2018</a:t>
            </a:r>
            <a:endParaRPr b="1"/>
          </a:p>
          <a:p>
            <a:pPr marL="0" lvl="0" indent="0" algn="l" rtl="0">
              <a:lnSpc>
                <a:spcPct val="113000"/>
              </a:lnSpc>
              <a:spcBef>
                <a:spcPts val="600"/>
              </a:spcBef>
              <a:spcAft>
                <a:spcPts val="0"/>
              </a:spcAft>
              <a:buNone/>
            </a:pPr>
            <a:r>
              <a:rPr lang="en" b="1"/>
              <a:t>Who? 	</a:t>
            </a:r>
            <a:r>
              <a:rPr lang="en"/>
              <a:t>Committee Members and Participants</a:t>
            </a:r>
            <a:endParaRPr/>
          </a:p>
          <a:p>
            <a:pPr marL="0" lvl="0" indent="0" algn="l" rtl="0">
              <a:lnSpc>
                <a:spcPct val="113000"/>
              </a:lnSpc>
              <a:spcBef>
                <a:spcPts val="600"/>
              </a:spcBef>
              <a:spcAft>
                <a:spcPts val="0"/>
              </a:spcAft>
              <a:buNone/>
            </a:pPr>
            <a:r>
              <a:rPr lang="en" b="1"/>
              <a:t>Why? 	</a:t>
            </a:r>
            <a:r>
              <a:rPr lang="en"/>
              <a:t>Main Drivers and Benefits of Project</a:t>
            </a:r>
            <a:endParaRPr/>
          </a:p>
          <a:p>
            <a:pPr marL="0" lvl="0" indent="0" algn="l" rtl="0">
              <a:lnSpc>
                <a:spcPct val="113000"/>
              </a:lnSpc>
              <a:spcBef>
                <a:spcPts val="600"/>
              </a:spcBef>
              <a:spcAft>
                <a:spcPts val="0"/>
              </a:spcAft>
              <a:buClr>
                <a:schemeClr val="dk1"/>
              </a:buClr>
              <a:buSzPts val="1100"/>
              <a:buFont typeface="Arial"/>
              <a:buNone/>
            </a:pPr>
            <a:r>
              <a:rPr lang="en" b="1"/>
              <a:t>How? 	</a:t>
            </a:r>
            <a:r>
              <a:rPr lang="en"/>
              <a:t>Assessment Principles: </a:t>
            </a:r>
            <a:r>
              <a:rPr lang="en" b="1"/>
              <a:t>Functional, Historic, Climatic Design, Code</a:t>
            </a:r>
            <a:r>
              <a:rPr lang="en"/>
              <a:t> </a:t>
            </a:r>
            <a:endParaRPr/>
          </a:p>
          <a:p>
            <a:pPr marL="0" lvl="0" indent="0" algn="l" rtl="0">
              <a:lnSpc>
                <a:spcPct val="113000"/>
              </a:lnSpc>
              <a:spcBef>
                <a:spcPts val="600"/>
              </a:spcBef>
              <a:spcAft>
                <a:spcPts val="0"/>
              </a:spcAft>
              <a:buNone/>
            </a:pPr>
            <a:r>
              <a:rPr lang="en" b="1"/>
              <a:t>Where?</a:t>
            </a:r>
            <a:r>
              <a:rPr lang="en"/>
              <a:t> 	Direction Alternatives: </a:t>
            </a:r>
            <a:r>
              <a:rPr lang="en" b="1"/>
              <a:t>South, North, West, East</a:t>
            </a:r>
            <a:br>
              <a:rPr lang="en"/>
            </a:br>
            <a:r>
              <a:rPr lang="en"/>
              <a:t>		Recommendation with Rationale</a:t>
            </a:r>
            <a:endParaRPr/>
          </a:p>
          <a:p>
            <a:pPr marL="0" lvl="0" indent="0" algn="l" rtl="0">
              <a:lnSpc>
                <a:spcPct val="113000"/>
              </a:lnSpc>
              <a:spcBef>
                <a:spcPts val="600"/>
              </a:spcBef>
              <a:spcAft>
                <a:spcPts val="0"/>
              </a:spcAft>
              <a:buNone/>
            </a:pPr>
            <a:r>
              <a:rPr lang="en" b="1"/>
              <a:t>What? 	</a:t>
            </a:r>
            <a:r>
              <a:rPr lang="en"/>
              <a:t>Scope Alternatives: </a:t>
            </a:r>
            <a:r>
              <a:rPr lang="en" b="1"/>
              <a:t>Minimum, Intermediate, Expanded</a:t>
            </a:r>
            <a:br>
              <a:rPr lang="en" b="1"/>
            </a:br>
            <a:r>
              <a:rPr lang="en"/>
              <a:t>		Recommendation with Rationale</a:t>
            </a:r>
            <a:endParaRPr/>
          </a:p>
          <a:p>
            <a:pPr marL="0" lvl="0" indent="0" algn="l" rtl="0">
              <a:lnSpc>
                <a:spcPct val="113000"/>
              </a:lnSpc>
              <a:spcBef>
                <a:spcPts val="600"/>
              </a:spcBef>
              <a:spcAft>
                <a:spcPts val="0"/>
              </a:spcAft>
              <a:buNone/>
            </a:pPr>
            <a:r>
              <a:rPr lang="en" b="1"/>
              <a:t>When?</a:t>
            </a:r>
            <a:r>
              <a:rPr lang="en"/>
              <a:t> 	Timeline and Next Steps</a:t>
            </a:r>
            <a:endParaRPr/>
          </a:p>
          <a:p>
            <a:pPr marL="0" lvl="0" indent="0" algn="l" rtl="0">
              <a:lnSpc>
                <a:spcPct val="113000"/>
              </a:lnSpc>
              <a:spcBef>
                <a:spcPts val="600"/>
              </a:spcBef>
              <a:spcAft>
                <a:spcPts val="600"/>
              </a:spcAft>
              <a:buNone/>
            </a:pPr>
            <a:r>
              <a:rPr lang="en" b="1"/>
              <a:t>Questions</a:t>
            </a:r>
            <a:endParaRPr b="1"/>
          </a:p>
        </p:txBody>
      </p:sp>
      <p:sp>
        <p:nvSpPr>
          <p:cNvPr id="290" name="Google Shape;290;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68"/>
          <p:cNvSpPr txBox="1">
            <a:spLocks noGrp="1"/>
          </p:cNvSpPr>
          <p:nvPr>
            <p:ph type="body" idx="1"/>
          </p:nvPr>
        </p:nvSpPr>
        <p:spPr>
          <a:xfrm>
            <a:off x="347800" y="860475"/>
            <a:ext cx="7159200" cy="3802800"/>
          </a:xfrm>
          <a:prstGeom prst="rect">
            <a:avLst/>
          </a:prstGeom>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sz="2000" b="1">
                <a:solidFill>
                  <a:srgbClr val="000000"/>
                </a:solidFill>
              </a:rPr>
              <a:t>The Lodge Project Committee used design principles along several dimensions to assess and compare the existing lodge with all the alternative designs reviewed.</a:t>
            </a:r>
            <a:endParaRPr sz="2000" b="1">
              <a:solidFill>
                <a:srgbClr val="000000"/>
              </a:solidFill>
            </a:endParaRPr>
          </a:p>
          <a:p>
            <a:pPr marL="0" lvl="0" indent="0" algn="l" rtl="0">
              <a:lnSpc>
                <a:spcPct val="110000"/>
              </a:lnSpc>
              <a:spcBef>
                <a:spcPts val="1200"/>
              </a:spcBef>
              <a:spcAft>
                <a:spcPts val="0"/>
              </a:spcAft>
              <a:buNone/>
            </a:pPr>
            <a:r>
              <a:rPr lang="en" sz="2000" b="1">
                <a:solidFill>
                  <a:srgbClr val="000000"/>
                </a:solidFill>
              </a:rPr>
              <a:t>These dimensions included:</a:t>
            </a:r>
            <a:endParaRPr sz="2000" b="1">
              <a:solidFill>
                <a:srgbClr val="000000"/>
              </a:solidFill>
            </a:endParaRPr>
          </a:p>
          <a:p>
            <a:pPr marL="457200" lvl="0" indent="-355600" algn="l" rtl="0">
              <a:lnSpc>
                <a:spcPct val="110000"/>
              </a:lnSpc>
              <a:spcBef>
                <a:spcPts val="1200"/>
              </a:spcBef>
              <a:spcAft>
                <a:spcPts val="0"/>
              </a:spcAft>
              <a:buClr>
                <a:srgbClr val="000000"/>
              </a:buClr>
              <a:buSzPts val="2000"/>
              <a:buChar char="●"/>
            </a:pPr>
            <a:r>
              <a:rPr lang="en" sz="2000" b="1">
                <a:solidFill>
                  <a:srgbClr val="000000"/>
                </a:solidFill>
              </a:rPr>
              <a:t>Functional &amp; Operational</a:t>
            </a:r>
            <a:endParaRPr sz="2000" b="1">
              <a:solidFill>
                <a:srgbClr val="000000"/>
              </a:solidFill>
            </a:endParaRPr>
          </a:p>
          <a:p>
            <a:pPr marL="457200" lvl="0" indent="-355600" algn="l" rtl="0">
              <a:lnSpc>
                <a:spcPct val="110000"/>
              </a:lnSpc>
              <a:spcBef>
                <a:spcPts val="0"/>
              </a:spcBef>
              <a:spcAft>
                <a:spcPts val="0"/>
              </a:spcAft>
              <a:buClr>
                <a:srgbClr val="000000"/>
              </a:buClr>
              <a:buSzPts val="2000"/>
              <a:buChar char="●"/>
            </a:pPr>
            <a:r>
              <a:rPr lang="en" sz="2000" b="1">
                <a:solidFill>
                  <a:srgbClr val="000000"/>
                </a:solidFill>
              </a:rPr>
              <a:t>Historical &amp; Aesthetics</a:t>
            </a:r>
            <a:endParaRPr sz="2000" b="1">
              <a:solidFill>
                <a:srgbClr val="000000"/>
              </a:solidFill>
            </a:endParaRPr>
          </a:p>
          <a:p>
            <a:pPr marL="457200" lvl="0" indent="-355600" algn="l" rtl="0">
              <a:lnSpc>
                <a:spcPct val="110000"/>
              </a:lnSpc>
              <a:spcBef>
                <a:spcPts val="0"/>
              </a:spcBef>
              <a:spcAft>
                <a:spcPts val="0"/>
              </a:spcAft>
              <a:buClr>
                <a:srgbClr val="000000"/>
              </a:buClr>
              <a:buSzPts val="2000"/>
              <a:buChar char="●"/>
            </a:pPr>
            <a:r>
              <a:rPr lang="en" sz="2000" b="1">
                <a:solidFill>
                  <a:srgbClr val="000000"/>
                </a:solidFill>
              </a:rPr>
              <a:t>Climatic Design</a:t>
            </a:r>
            <a:endParaRPr sz="2000" b="1">
              <a:solidFill>
                <a:srgbClr val="000000"/>
              </a:solidFill>
            </a:endParaRPr>
          </a:p>
          <a:p>
            <a:pPr marL="457200" lvl="0" indent="-355600" algn="l" rtl="0">
              <a:lnSpc>
                <a:spcPct val="110000"/>
              </a:lnSpc>
              <a:spcBef>
                <a:spcPts val="0"/>
              </a:spcBef>
              <a:spcAft>
                <a:spcPts val="0"/>
              </a:spcAft>
              <a:buClr>
                <a:srgbClr val="000000"/>
              </a:buClr>
              <a:buSzPts val="2000"/>
              <a:buChar char="●"/>
            </a:pPr>
            <a:r>
              <a:rPr lang="en" sz="2000" b="1">
                <a:solidFill>
                  <a:srgbClr val="000000"/>
                </a:solidFill>
              </a:rPr>
              <a:t>Sustainability</a:t>
            </a:r>
            <a:endParaRPr sz="2000" b="1">
              <a:solidFill>
                <a:srgbClr val="000000"/>
              </a:solidFill>
            </a:endParaRPr>
          </a:p>
          <a:p>
            <a:pPr marL="457200" lvl="0" indent="-355600" algn="l" rtl="0">
              <a:lnSpc>
                <a:spcPct val="110000"/>
              </a:lnSpc>
              <a:spcBef>
                <a:spcPts val="0"/>
              </a:spcBef>
              <a:spcAft>
                <a:spcPts val="0"/>
              </a:spcAft>
              <a:buClr>
                <a:srgbClr val="000000"/>
              </a:buClr>
              <a:buSzPts val="2000"/>
              <a:buChar char="●"/>
            </a:pPr>
            <a:r>
              <a:rPr lang="en" sz="2000" b="1">
                <a:solidFill>
                  <a:srgbClr val="000000"/>
                </a:solidFill>
              </a:rPr>
              <a:t>Accessibility </a:t>
            </a:r>
            <a:endParaRPr sz="2000" b="1">
              <a:solidFill>
                <a:srgbClr val="000000"/>
              </a:solidFill>
            </a:endParaRPr>
          </a:p>
          <a:p>
            <a:pPr marL="457200" lvl="0" indent="-355600" algn="l" rtl="0">
              <a:lnSpc>
                <a:spcPct val="110000"/>
              </a:lnSpc>
              <a:spcBef>
                <a:spcPts val="0"/>
              </a:spcBef>
              <a:spcAft>
                <a:spcPts val="0"/>
              </a:spcAft>
              <a:buClr>
                <a:srgbClr val="000000"/>
              </a:buClr>
              <a:buSzPts val="2000"/>
              <a:buChar char="●"/>
            </a:pPr>
            <a:r>
              <a:rPr lang="en" sz="2000" b="1">
                <a:solidFill>
                  <a:srgbClr val="000000"/>
                </a:solidFill>
              </a:rPr>
              <a:t>Code Conformity</a:t>
            </a:r>
            <a:endParaRPr sz="2000" b="1">
              <a:solidFill>
                <a:srgbClr val="000000"/>
              </a:solidFill>
            </a:endParaRPr>
          </a:p>
          <a:p>
            <a:pPr marL="0" lvl="0" indent="0" algn="l" rtl="0">
              <a:lnSpc>
                <a:spcPct val="110000"/>
              </a:lnSpc>
              <a:spcBef>
                <a:spcPts val="1200"/>
              </a:spcBef>
              <a:spcAft>
                <a:spcPts val="0"/>
              </a:spcAft>
              <a:buNone/>
            </a:pPr>
            <a:endParaRPr b="1">
              <a:solidFill>
                <a:srgbClr val="000000"/>
              </a:solidFill>
            </a:endParaRPr>
          </a:p>
          <a:p>
            <a:pPr marL="0" lvl="0" indent="0" algn="l" rtl="0">
              <a:lnSpc>
                <a:spcPct val="110000"/>
              </a:lnSpc>
              <a:spcBef>
                <a:spcPts val="1200"/>
              </a:spcBef>
              <a:spcAft>
                <a:spcPts val="0"/>
              </a:spcAft>
              <a:buNone/>
            </a:pPr>
            <a:endParaRPr b="1">
              <a:solidFill>
                <a:srgbClr val="000000"/>
              </a:solidFill>
            </a:endParaRPr>
          </a:p>
          <a:p>
            <a:pPr marL="0" lvl="0" indent="0" algn="l" rtl="0">
              <a:lnSpc>
                <a:spcPct val="110000"/>
              </a:lnSpc>
              <a:spcBef>
                <a:spcPts val="1200"/>
              </a:spcBef>
              <a:spcAft>
                <a:spcPts val="0"/>
              </a:spcAft>
              <a:buNone/>
            </a:pPr>
            <a:endParaRPr b="1">
              <a:solidFill>
                <a:srgbClr val="000000"/>
              </a:solidFill>
            </a:endParaRPr>
          </a:p>
          <a:p>
            <a:pPr marL="0" lvl="0" indent="0" algn="l" rtl="0">
              <a:lnSpc>
                <a:spcPct val="110000"/>
              </a:lnSpc>
              <a:spcBef>
                <a:spcPts val="1200"/>
              </a:spcBef>
              <a:spcAft>
                <a:spcPts val="0"/>
              </a:spcAft>
              <a:buNone/>
            </a:pPr>
            <a:endParaRPr b="1">
              <a:solidFill>
                <a:srgbClr val="000000"/>
              </a:solidFill>
            </a:endParaRPr>
          </a:p>
          <a:p>
            <a:pPr marL="0" lvl="0" indent="0" algn="l" rtl="0">
              <a:lnSpc>
                <a:spcPct val="110000"/>
              </a:lnSpc>
              <a:spcBef>
                <a:spcPts val="1200"/>
              </a:spcBef>
              <a:spcAft>
                <a:spcPts val="0"/>
              </a:spcAft>
              <a:buNone/>
            </a:pPr>
            <a:r>
              <a:rPr lang="en" b="1">
                <a:solidFill>
                  <a:srgbClr val="000000"/>
                </a:solidFill>
              </a:rPr>
              <a:t>Long life, loose fit flexibility. </a:t>
            </a:r>
            <a:endParaRPr b="1">
              <a:solidFill>
                <a:srgbClr val="000000"/>
              </a:solidFill>
            </a:endParaRPr>
          </a:p>
          <a:p>
            <a:pPr marL="0" lvl="0" indent="0" algn="l" rtl="0">
              <a:spcBef>
                <a:spcPts val="12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81" name="Google Shape;481;p68"/>
          <p:cNvSpPr txBox="1">
            <a:spLocks noGrp="1"/>
          </p:cNvSpPr>
          <p:nvPr>
            <p:ph type="title"/>
          </p:nvPr>
        </p:nvSpPr>
        <p:spPr>
          <a:xfrm>
            <a:off x="221975" y="14215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How?</a:t>
            </a:r>
            <a:r>
              <a:rPr lang="en"/>
              <a:t> Assessment Principles</a:t>
            </a:r>
            <a:r>
              <a:rPr lang="en" b="1"/>
              <a:t> </a:t>
            </a:r>
            <a:endParaRPr/>
          </a:p>
        </p:txBody>
      </p:sp>
      <p:sp>
        <p:nvSpPr>
          <p:cNvPr id="482" name="Google Shape;482;p6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20</a:t>
            </a:f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86"/>
        <p:cNvGrpSpPr/>
        <p:nvPr/>
      </p:nvGrpSpPr>
      <p:grpSpPr>
        <a:xfrm>
          <a:off x="0" y="0"/>
          <a:ext cx="0" cy="0"/>
          <a:chOff x="0" y="0"/>
          <a:chExt cx="0" cy="0"/>
        </a:xfrm>
      </p:grpSpPr>
      <p:pic>
        <p:nvPicPr>
          <p:cNvPr id="487" name="Google Shape;487;p6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4695750" y="1007975"/>
            <a:ext cx="4203773" cy="3362125"/>
          </a:xfrm>
          <a:prstGeom prst="rect">
            <a:avLst/>
          </a:prstGeom>
          <a:noFill/>
          <a:ln>
            <a:noFill/>
          </a:ln>
        </p:spPr>
      </p:pic>
      <p:sp>
        <p:nvSpPr>
          <p:cNvPr id="488" name="Google Shape;488;p69"/>
          <p:cNvSpPr txBox="1">
            <a:spLocks noGrp="1"/>
          </p:cNvSpPr>
          <p:nvPr>
            <p:ph type="body" idx="1"/>
          </p:nvPr>
        </p:nvSpPr>
        <p:spPr>
          <a:xfrm>
            <a:off x="311700" y="860475"/>
            <a:ext cx="4260300" cy="4122300"/>
          </a:xfrm>
          <a:prstGeom prst="rect">
            <a:avLst/>
          </a:prstGeom>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b="1">
                <a:solidFill>
                  <a:srgbClr val="000000"/>
                </a:solidFill>
              </a:rPr>
              <a:t>Assessment of functional and operational space for the existing facility and for each alternative:</a:t>
            </a:r>
            <a:endParaRPr b="1">
              <a:solidFill>
                <a:srgbClr val="000000"/>
              </a:solidFill>
            </a:endParaRPr>
          </a:p>
          <a:p>
            <a:pPr marL="457200" lvl="0" indent="-342900" algn="l" rtl="0">
              <a:lnSpc>
                <a:spcPct val="110000"/>
              </a:lnSpc>
              <a:spcBef>
                <a:spcPts val="1200"/>
              </a:spcBef>
              <a:spcAft>
                <a:spcPts val="0"/>
              </a:spcAft>
              <a:buClr>
                <a:srgbClr val="000000"/>
              </a:buClr>
              <a:buSzPts val="1800"/>
              <a:buChar char="●"/>
            </a:pPr>
            <a:r>
              <a:rPr lang="en" b="1">
                <a:solidFill>
                  <a:srgbClr val="000000"/>
                </a:solidFill>
              </a:rPr>
              <a:t>Use of space throughout day</a:t>
            </a:r>
            <a:endParaRPr b="1">
              <a:solidFill>
                <a:srgbClr val="000000"/>
              </a:solidFill>
            </a:endParaRPr>
          </a:p>
          <a:p>
            <a:pPr marL="457200" lvl="0" indent="-342900" algn="l" rtl="0">
              <a:lnSpc>
                <a:spcPct val="110000"/>
              </a:lnSpc>
              <a:spcBef>
                <a:spcPts val="0"/>
              </a:spcBef>
              <a:spcAft>
                <a:spcPts val="0"/>
              </a:spcAft>
              <a:buClr>
                <a:srgbClr val="000000"/>
              </a:buClr>
              <a:buSzPts val="1800"/>
              <a:buChar char="●"/>
            </a:pPr>
            <a:r>
              <a:rPr lang="en" b="1">
                <a:solidFill>
                  <a:srgbClr val="000000"/>
                </a:solidFill>
              </a:rPr>
              <a:t>Kitchen/Dining relationship</a:t>
            </a:r>
            <a:endParaRPr b="1">
              <a:solidFill>
                <a:srgbClr val="000000"/>
              </a:solidFill>
            </a:endParaRPr>
          </a:p>
          <a:p>
            <a:pPr marL="457200" lvl="0" indent="-342900" algn="l" rtl="0">
              <a:lnSpc>
                <a:spcPct val="110000"/>
              </a:lnSpc>
              <a:spcBef>
                <a:spcPts val="0"/>
              </a:spcBef>
              <a:spcAft>
                <a:spcPts val="0"/>
              </a:spcAft>
              <a:buClr>
                <a:srgbClr val="000000"/>
              </a:buClr>
              <a:buSzPts val="1800"/>
              <a:buChar char="●"/>
            </a:pPr>
            <a:r>
              <a:rPr lang="en" b="1">
                <a:solidFill>
                  <a:srgbClr val="000000"/>
                </a:solidFill>
              </a:rPr>
              <a:t>Crew workflows</a:t>
            </a:r>
            <a:endParaRPr b="1">
              <a:solidFill>
                <a:srgbClr val="000000"/>
              </a:solidFill>
            </a:endParaRPr>
          </a:p>
          <a:p>
            <a:pPr marL="457200" lvl="0" indent="-342900" algn="l" rtl="0">
              <a:lnSpc>
                <a:spcPct val="110000"/>
              </a:lnSpc>
              <a:spcBef>
                <a:spcPts val="0"/>
              </a:spcBef>
              <a:spcAft>
                <a:spcPts val="0"/>
              </a:spcAft>
              <a:buClr>
                <a:srgbClr val="000000"/>
              </a:buClr>
              <a:buSzPts val="1800"/>
              <a:buChar char="●"/>
            </a:pPr>
            <a:r>
              <a:rPr lang="en" b="1">
                <a:solidFill>
                  <a:srgbClr val="000000"/>
                </a:solidFill>
              </a:rPr>
              <a:t>Guest arrival sequence</a:t>
            </a:r>
            <a:endParaRPr b="1">
              <a:solidFill>
                <a:srgbClr val="000000"/>
              </a:solidFill>
            </a:endParaRPr>
          </a:p>
          <a:p>
            <a:pPr marL="457200" lvl="0" indent="-342900" algn="l" rtl="0">
              <a:lnSpc>
                <a:spcPct val="110000"/>
              </a:lnSpc>
              <a:spcBef>
                <a:spcPts val="0"/>
              </a:spcBef>
              <a:spcAft>
                <a:spcPts val="0"/>
              </a:spcAft>
              <a:buClr>
                <a:srgbClr val="000000"/>
              </a:buClr>
              <a:buSzPts val="1800"/>
              <a:buChar char="●"/>
            </a:pPr>
            <a:r>
              <a:rPr lang="en" b="1">
                <a:solidFill>
                  <a:srgbClr val="000000"/>
                </a:solidFill>
              </a:rPr>
              <a:t>Reduce crowding</a:t>
            </a:r>
            <a:endParaRPr b="1">
              <a:solidFill>
                <a:srgbClr val="000000"/>
              </a:solidFill>
            </a:endParaRPr>
          </a:p>
          <a:p>
            <a:pPr marL="0" lvl="0" indent="0" algn="l" rtl="0">
              <a:lnSpc>
                <a:spcPct val="110000"/>
              </a:lnSpc>
              <a:spcBef>
                <a:spcPts val="1200"/>
              </a:spcBef>
              <a:spcAft>
                <a:spcPts val="0"/>
              </a:spcAft>
              <a:buNone/>
            </a:pPr>
            <a:r>
              <a:rPr lang="en" b="1">
                <a:solidFill>
                  <a:srgbClr val="000000"/>
                </a:solidFill>
              </a:rPr>
              <a:t>Promote flexibility of: </a:t>
            </a:r>
            <a:br>
              <a:rPr lang="en" b="1">
                <a:solidFill>
                  <a:srgbClr val="000000"/>
                </a:solidFill>
              </a:rPr>
            </a:br>
            <a:r>
              <a:rPr lang="en" b="1">
                <a:solidFill>
                  <a:srgbClr val="000000"/>
                </a:solidFill>
              </a:rPr>
              <a:t>“long life, loose fit.”</a:t>
            </a:r>
            <a:endParaRPr b="1">
              <a:solidFill>
                <a:srgbClr val="000000"/>
              </a:solidFill>
            </a:endParaRPr>
          </a:p>
          <a:p>
            <a:pPr marL="0" lvl="0" indent="0" algn="l" rtl="0">
              <a:spcBef>
                <a:spcPts val="12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89" name="Google Shape;489;p69"/>
          <p:cNvSpPr txBox="1">
            <a:spLocks noGrp="1"/>
          </p:cNvSpPr>
          <p:nvPr>
            <p:ph type="title"/>
          </p:nvPr>
        </p:nvSpPr>
        <p:spPr>
          <a:xfrm>
            <a:off x="221975" y="142150"/>
            <a:ext cx="9144000" cy="572700"/>
          </a:xfrm>
          <a:prstGeom prst="rect">
            <a:avLst/>
          </a:prstGeom>
          <a:ln w="9525"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b="1"/>
              <a:t>How?</a:t>
            </a:r>
            <a:r>
              <a:rPr lang="en"/>
              <a:t> Assessment Principles - </a:t>
            </a:r>
            <a:r>
              <a:rPr lang="en" b="1">
                <a:highlight>
                  <a:srgbClr val="FFFF00"/>
                </a:highlight>
              </a:rPr>
              <a:t> Functional</a:t>
            </a:r>
            <a:r>
              <a:rPr lang="en" b="1">
                <a:solidFill>
                  <a:srgbClr val="FFFF00"/>
                </a:solidFill>
                <a:highlight>
                  <a:srgbClr val="FFFF00"/>
                </a:highlight>
              </a:rPr>
              <a:t>.</a:t>
            </a:r>
            <a:r>
              <a:rPr lang="en" b="1">
                <a:highlight>
                  <a:srgbClr val="FFFF00"/>
                </a:highlight>
              </a:rPr>
              <a:t> </a:t>
            </a:r>
            <a:endParaRPr>
              <a:highlight>
                <a:srgbClr val="FFFF00"/>
              </a:highlight>
            </a:endParaRPr>
          </a:p>
        </p:txBody>
      </p:sp>
      <p:sp>
        <p:nvSpPr>
          <p:cNvPr id="490" name="Google Shape;490;p6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21</a:t>
            </a:fld>
            <a:endParaRPr/>
          </a:p>
        </p:txBody>
      </p:sp>
      <p:sp>
        <p:nvSpPr>
          <p:cNvPr id="491" name="Google Shape;491;p69"/>
          <p:cNvSpPr txBox="1"/>
          <p:nvPr/>
        </p:nvSpPr>
        <p:spPr>
          <a:xfrm>
            <a:off x="5760175" y="4243975"/>
            <a:ext cx="1289400" cy="2382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guest flow</a:t>
            </a:r>
            <a:endParaRPr/>
          </a:p>
        </p:txBody>
      </p:sp>
      <p:sp>
        <p:nvSpPr>
          <p:cNvPr id="492" name="Google Shape;492;p69"/>
          <p:cNvSpPr txBox="1"/>
          <p:nvPr/>
        </p:nvSpPr>
        <p:spPr>
          <a:xfrm>
            <a:off x="8102100" y="3022875"/>
            <a:ext cx="1041900" cy="238200"/>
          </a:xfrm>
          <a:prstGeom prst="rect">
            <a:avLst/>
          </a:prstGeom>
          <a:solidFill>
            <a:srgbClr val="FFFFFF">
              <a:alpha val="369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a:t>crew flow</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6"/>
        <p:cNvGrpSpPr/>
        <p:nvPr/>
      </p:nvGrpSpPr>
      <p:grpSpPr>
        <a:xfrm>
          <a:off x="0" y="0"/>
          <a:ext cx="0" cy="0"/>
          <a:chOff x="0" y="0"/>
          <a:chExt cx="0" cy="0"/>
        </a:xfrm>
      </p:grpSpPr>
      <p:sp>
        <p:nvSpPr>
          <p:cNvPr id="497" name="Google Shape;497;p70"/>
          <p:cNvSpPr txBox="1">
            <a:spLocks noGrp="1"/>
          </p:cNvSpPr>
          <p:nvPr>
            <p:ph type="body" idx="1"/>
          </p:nvPr>
        </p:nvSpPr>
        <p:spPr>
          <a:xfrm>
            <a:off x="311700" y="762350"/>
            <a:ext cx="4326000" cy="2567100"/>
          </a:xfrm>
          <a:prstGeom prst="rect">
            <a:avLst/>
          </a:prstGeom>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b="1">
                <a:solidFill>
                  <a:srgbClr val="000000"/>
                </a:solidFill>
              </a:rPr>
              <a:t>Used National Park Service Standards for Rehabilitation used for guidance. </a:t>
            </a:r>
            <a:endParaRPr b="1">
              <a:solidFill>
                <a:srgbClr val="000000"/>
              </a:solidFill>
            </a:endParaRPr>
          </a:p>
          <a:p>
            <a:pPr marL="0" lvl="0" indent="0" algn="l" rtl="0">
              <a:lnSpc>
                <a:spcPct val="110000"/>
              </a:lnSpc>
              <a:spcBef>
                <a:spcPts val="1200"/>
              </a:spcBef>
              <a:spcAft>
                <a:spcPts val="0"/>
              </a:spcAft>
              <a:buNone/>
            </a:pPr>
            <a:r>
              <a:rPr lang="en" b="1">
                <a:solidFill>
                  <a:srgbClr val="000000"/>
                </a:solidFill>
              </a:rPr>
              <a:t>Recognition Conant Lodge as one of the earliest AMC structures. Respect existing view.</a:t>
            </a:r>
            <a:endParaRPr b="1">
              <a:solidFill>
                <a:srgbClr val="000000"/>
              </a:solidFill>
            </a:endParaRPr>
          </a:p>
          <a:p>
            <a:pPr marL="0" lvl="0" indent="0" algn="l" rtl="0">
              <a:lnSpc>
                <a:spcPct val="110000"/>
              </a:lnSpc>
              <a:spcBef>
                <a:spcPts val="1200"/>
              </a:spcBef>
              <a:spcAft>
                <a:spcPts val="0"/>
              </a:spcAft>
              <a:buNone/>
            </a:pPr>
            <a:r>
              <a:rPr lang="en" b="1">
                <a:solidFill>
                  <a:srgbClr val="000000"/>
                </a:solidFill>
              </a:rPr>
              <a:t>Preserving aesthetics, form and scale of “shingle style bungalow” including interior flow.</a:t>
            </a:r>
            <a:endParaRPr b="1">
              <a:solidFill>
                <a:srgbClr val="000000"/>
              </a:solidFill>
            </a:endParaRPr>
          </a:p>
          <a:p>
            <a:pPr marL="0" lvl="0" indent="0" algn="l" rtl="0">
              <a:lnSpc>
                <a:spcPct val="110000"/>
              </a:lnSpc>
              <a:spcBef>
                <a:spcPts val="1200"/>
              </a:spcBef>
              <a:spcAft>
                <a:spcPts val="0"/>
              </a:spcAft>
              <a:buNone/>
            </a:pPr>
            <a:endParaRPr b="1">
              <a:solidFill>
                <a:srgbClr val="000000"/>
              </a:solidFill>
            </a:endParaRPr>
          </a:p>
          <a:p>
            <a:pPr marL="0" lvl="0" indent="0" algn="l" rtl="0">
              <a:lnSpc>
                <a:spcPct val="110000"/>
              </a:lnSpc>
              <a:spcBef>
                <a:spcPts val="1200"/>
              </a:spcBef>
              <a:spcAft>
                <a:spcPts val="0"/>
              </a:spcAft>
              <a:buNone/>
            </a:pPr>
            <a:endParaRPr b="1">
              <a:solidFill>
                <a:srgbClr val="000000"/>
              </a:solidFill>
            </a:endParaRPr>
          </a:p>
          <a:p>
            <a:pPr marL="0" lvl="0" indent="0" algn="l" rtl="0">
              <a:lnSpc>
                <a:spcPct val="110000"/>
              </a:lnSpc>
              <a:spcBef>
                <a:spcPts val="1200"/>
              </a:spcBef>
              <a:spcAft>
                <a:spcPts val="0"/>
              </a:spcAft>
              <a:buNone/>
            </a:pPr>
            <a:endParaRPr b="1">
              <a:solidFill>
                <a:srgbClr val="000000"/>
              </a:solidFill>
            </a:endParaRPr>
          </a:p>
          <a:p>
            <a:pPr marL="0" lvl="0" indent="0" algn="l" rtl="0">
              <a:spcBef>
                <a:spcPts val="12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498" name="Google Shape;498;p70"/>
          <p:cNvSpPr txBox="1">
            <a:spLocks noGrp="1"/>
          </p:cNvSpPr>
          <p:nvPr>
            <p:ph type="title"/>
          </p:nvPr>
        </p:nvSpPr>
        <p:spPr>
          <a:xfrm>
            <a:off x="221975" y="14215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How?</a:t>
            </a:r>
            <a:r>
              <a:rPr lang="en"/>
              <a:t> Assessment Principles - </a:t>
            </a:r>
            <a:r>
              <a:rPr lang="en" b="1">
                <a:highlight>
                  <a:srgbClr val="FFFF00"/>
                </a:highlight>
              </a:rPr>
              <a:t> Historical/ Aesthetics</a:t>
            </a:r>
            <a:r>
              <a:rPr lang="en" b="1">
                <a:solidFill>
                  <a:srgbClr val="FFFF00"/>
                </a:solidFill>
                <a:highlight>
                  <a:srgbClr val="FFFF00"/>
                </a:highlight>
              </a:rPr>
              <a:t>.</a:t>
            </a:r>
            <a:r>
              <a:rPr lang="en" b="1">
                <a:highlight>
                  <a:srgbClr val="FFFF00"/>
                </a:highlight>
              </a:rPr>
              <a:t> </a:t>
            </a:r>
            <a:endParaRPr>
              <a:highlight>
                <a:srgbClr val="FFFF00"/>
              </a:highlight>
            </a:endParaRPr>
          </a:p>
        </p:txBody>
      </p:sp>
      <p:sp>
        <p:nvSpPr>
          <p:cNvPr id="499" name="Google Shape;499;p7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22</a:t>
            </a:fld>
            <a:endParaRPr/>
          </a:p>
        </p:txBody>
      </p:sp>
      <p:pic>
        <p:nvPicPr>
          <p:cNvPr id="500" name="Google Shape;500;p7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4934209" y="839713"/>
            <a:ext cx="3653502" cy="2728201"/>
          </a:xfrm>
          <a:prstGeom prst="rect">
            <a:avLst/>
          </a:prstGeom>
          <a:noFill/>
          <a:ln>
            <a:noFill/>
          </a:ln>
        </p:spPr>
      </p:pic>
      <p:pic>
        <p:nvPicPr>
          <p:cNvPr id="501" name="Google Shape;501;p7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915363" y="3567925"/>
            <a:ext cx="3691175" cy="1240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1"/>
          <p:cNvSpPr txBox="1">
            <a:spLocks noGrp="1"/>
          </p:cNvSpPr>
          <p:nvPr>
            <p:ph type="body" idx="1"/>
          </p:nvPr>
        </p:nvSpPr>
        <p:spPr>
          <a:xfrm>
            <a:off x="221975" y="774325"/>
            <a:ext cx="4022100" cy="4206300"/>
          </a:xfrm>
          <a:prstGeom prst="rect">
            <a:avLst/>
          </a:prstGeom>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b="1">
                <a:solidFill>
                  <a:srgbClr val="000000"/>
                </a:solidFill>
              </a:rPr>
              <a:t>Climatic Design: </a:t>
            </a:r>
            <a:endParaRPr b="1">
              <a:solidFill>
                <a:srgbClr val="000000"/>
              </a:solidFill>
            </a:endParaRPr>
          </a:p>
          <a:p>
            <a:pPr marL="0" lvl="0" indent="0" algn="l" rtl="0">
              <a:lnSpc>
                <a:spcPct val="110000"/>
              </a:lnSpc>
              <a:spcBef>
                <a:spcPts val="1200"/>
              </a:spcBef>
              <a:spcAft>
                <a:spcPts val="0"/>
              </a:spcAft>
              <a:buNone/>
            </a:pPr>
            <a:r>
              <a:rPr lang="en" b="1">
                <a:solidFill>
                  <a:srgbClr val="000000"/>
                </a:solidFill>
              </a:rPr>
              <a:t>25’ building width means furthest point from window (i.e., light, fresh air, views) is 12’ to 13’.</a:t>
            </a:r>
            <a:endParaRPr b="1">
              <a:solidFill>
                <a:srgbClr val="000000"/>
              </a:solidFill>
            </a:endParaRPr>
          </a:p>
          <a:p>
            <a:pPr marL="0" lvl="0" indent="0" algn="l" rtl="0">
              <a:lnSpc>
                <a:spcPct val="110000"/>
              </a:lnSpc>
              <a:spcBef>
                <a:spcPts val="1200"/>
              </a:spcBef>
              <a:spcAft>
                <a:spcPts val="0"/>
              </a:spcAft>
              <a:buNone/>
            </a:pPr>
            <a:r>
              <a:rPr lang="en" b="1">
                <a:solidFill>
                  <a:srgbClr val="000000"/>
                </a:solidFill>
              </a:rPr>
              <a:t>An East-West building orientation is optimal. It minimizes summer heat gain.</a:t>
            </a:r>
            <a:endParaRPr b="1">
              <a:solidFill>
                <a:srgbClr val="000000"/>
              </a:solidFill>
            </a:endParaRPr>
          </a:p>
          <a:p>
            <a:pPr marL="0" lvl="0" indent="0" algn="l" rtl="0">
              <a:lnSpc>
                <a:spcPct val="110000"/>
              </a:lnSpc>
              <a:spcBef>
                <a:spcPts val="1200"/>
              </a:spcBef>
              <a:spcAft>
                <a:spcPts val="0"/>
              </a:spcAft>
              <a:buNone/>
            </a:pPr>
            <a:r>
              <a:rPr lang="en" b="1">
                <a:solidFill>
                  <a:srgbClr val="000000"/>
                </a:solidFill>
              </a:rPr>
              <a:t>A narrow building footprint enhances daylight exposure </a:t>
            </a:r>
            <a:br>
              <a:rPr lang="en" b="1">
                <a:solidFill>
                  <a:srgbClr val="000000"/>
                </a:solidFill>
              </a:rPr>
            </a:br>
            <a:r>
              <a:rPr lang="en" b="1">
                <a:solidFill>
                  <a:srgbClr val="000000"/>
                </a:solidFill>
              </a:rPr>
              <a:t>(and views) from more than </a:t>
            </a:r>
            <a:br>
              <a:rPr lang="en" b="1">
                <a:solidFill>
                  <a:srgbClr val="000000"/>
                </a:solidFill>
              </a:rPr>
            </a:br>
            <a:r>
              <a:rPr lang="en" b="1">
                <a:solidFill>
                  <a:srgbClr val="000000"/>
                </a:solidFill>
              </a:rPr>
              <a:t>one direction.</a:t>
            </a:r>
            <a:endParaRPr b="1">
              <a:solidFill>
                <a:srgbClr val="000000"/>
              </a:solidFill>
            </a:endParaRPr>
          </a:p>
          <a:p>
            <a:pPr marL="0" lvl="0" indent="0" algn="l" rtl="0">
              <a:spcBef>
                <a:spcPts val="1200"/>
              </a:spcBef>
              <a:spcAft>
                <a:spcPts val="0"/>
              </a:spcAft>
              <a:buNone/>
            </a:pPr>
            <a:endParaRPr/>
          </a:p>
          <a:p>
            <a:pPr marL="0" lvl="0" indent="0" algn="l" rtl="0">
              <a:spcBef>
                <a:spcPts val="1600"/>
              </a:spcBef>
              <a:spcAft>
                <a:spcPts val="1600"/>
              </a:spcAft>
              <a:buNone/>
            </a:pPr>
            <a:endParaRPr/>
          </a:p>
        </p:txBody>
      </p:sp>
      <p:sp>
        <p:nvSpPr>
          <p:cNvPr id="507" name="Google Shape;507;p71"/>
          <p:cNvSpPr txBox="1">
            <a:spLocks noGrp="1"/>
          </p:cNvSpPr>
          <p:nvPr>
            <p:ph type="title"/>
          </p:nvPr>
        </p:nvSpPr>
        <p:spPr>
          <a:xfrm>
            <a:off x="221975" y="14215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How?</a:t>
            </a:r>
            <a:r>
              <a:rPr lang="en"/>
              <a:t> Assessment Principles - </a:t>
            </a:r>
            <a:r>
              <a:rPr lang="en" b="1">
                <a:solidFill>
                  <a:srgbClr val="FFFF00"/>
                </a:solidFill>
                <a:highlight>
                  <a:srgbClr val="FFFF00"/>
                </a:highlight>
              </a:rPr>
              <a:t>.</a:t>
            </a:r>
            <a:r>
              <a:rPr lang="en" b="1">
                <a:highlight>
                  <a:srgbClr val="FFFF00"/>
                </a:highlight>
              </a:rPr>
              <a:t>Climatic Design</a:t>
            </a:r>
            <a:r>
              <a:rPr lang="en" b="1">
                <a:solidFill>
                  <a:srgbClr val="FFFF00"/>
                </a:solidFill>
                <a:highlight>
                  <a:srgbClr val="FFFF00"/>
                </a:highlight>
              </a:rPr>
              <a:t>.</a:t>
            </a:r>
            <a:r>
              <a:rPr lang="en" b="1">
                <a:highlight>
                  <a:srgbClr val="FFFF00"/>
                </a:highlight>
              </a:rPr>
              <a:t> </a:t>
            </a:r>
            <a:endParaRPr>
              <a:highlight>
                <a:srgbClr val="FFFF00"/>
              </a:highlight>
            </a:endParaRPr>
          </a:p>
        </p:txBody>
      </p:sp>
      <p:sp>
        <p:nvSpPr>
          <p:cNvPr id="508" name="Google Shape;508;p7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23</a:t>
            </a:fld>
            <a:endParaRPr/>
          </a:p>
        </p:txBody>
      </p:sp>
      <p:pic>
        <p:nvPicPr>
          <p:cNvPr id="509" name="Google Shape;509;p71"/>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4800612" y="3481925"/>
            <a:ext cx="2970624" cy="1294375"/>
          </a:xfrm>
          <a:prstGeom prst="rect">
            <a:avLst/>
          </a:prstGeom>
          <a:noFill/>
          <a:ln>
            <a:noFill/>
          </a:ln>
        </p:spPr>
      </p:pic>
      <p:pic>
        <p:nvPicPr>
          <p:cNvPr id="510" name="Google Shape;510;p71"/>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571300" y="714850"/>
            <a:ext cx="4356299" cy="2661675"/>
          </a:xfrm>
          <a:prstGeom prst="rect">
            <a:avLst/>
          </a:prstGeom>
          <a:noFill/>
          <a:ln>
            <a:noFill/>
          </a:ln>
        </p:spPr>
      </p:pic>
      <p:sp>
        <p:nvSpPr>
          <p:cNvPr id="511" name="Google Shape;511;p71"/>
          <p:cNvSpPr/>
          <p:nvPr/>
        </p:nvSpPr>
        <p:spPr>
          <a:xfrm>
            <a:off x="3650100" y="4082950"/>
            <a:ext cx="998100" cy="166200"/>
          </a:xfrm>
          <a:prstGeom prst="chevron">
            <a:avLst>
              <a:gd name="adj" fmla="val 50000"/>
            </a:avLst>
          </a:prstGeom>
          <a:solidFill>
            <a:srgbClr val="D0E0E3"/>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15"/>
        <p:cNvGrpSpPr/>
        <p:nvPr/>
      </p:nvGrpSpPr>
      <p:grpSpPr>
        <a:xfrm>
          <a:off x="0" y="0"/>
          <a:ext cx="0" cy="0"/>
          <a:chOff x="0" y="0"/>
          <a:chExt cx="0" cy="0"/>
        </a:xfrm>
      </p:grpSpPr>
      <p:sp>
        <p:nvSpPr>
          <p:cNvPr id="516" name="Google Shape;516;p72"/>
          <p:cNvSpPr txBox="1">
            <a:spLocks noGrp="1"/>
          </p:cNvSpPr>
          <p:nvPr>
            <p:ph type="body" idx="1"/>
          </p:nvPr>
        </p:nvSpPr>
        <p:spPr>
          <a:xfrm>
            <a:off x="4906750" y="813675"/>
            <a:ext cx="4031100" cy="2334300"/>
          </a:xfrm>
          <a:prstGeom prst="rect">
            <a:avLst/>
          </a:prstGeom>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b="1">
                <a:solidFill>
                  <a:srgbClr val="000000"/>
                </a:solidFill>
              </a:rPr>
              <a:t> Energy Resource Consumption:</a:t>
            </a:r>
            <a:endParaRPr b="1">
              <a:solidFill>
                <a:srgbClr val="000000"/>
              </a:solidFill>
            </a:endParaRPr>
          </a:p>
          <a:p>
            <a:pPr marL="457200" lvl="0" indent="-342900" algn="l" rtl="0">
              <a:lnSpc>
                <a:spcPct val="110000"/>
              </a:lnSpc>
              <a:spcBef>
                <a:spcPts val="1200"/>
              </a:spcBef>
              <a:spcAft>
                <a:spcPts val="0"/>
              </a:spcAft>
              <a:buClr>
                <a:srgbClr val="000000"/>
              </a:buClr>
              <a:buSzPts val="1800"/>
              <a:buChar char="●"/>
            </a:pPr>
            <a:r>
              <a:rPr lang="en" b="1">
                <a:solidFill>
                  <a:srgbClr val="000000"/>
                </a:solidFill>
              </a:rPr>
              <a:t>Photovoltaics as optimal energy conservation strategy.</a:t>
            </a:r>
            <a:endParaRPr b="1">
              <a:solidFill>
                <a:srgbClr val="000000"/>
              </a:solidFill>
            </a:endParaRPr>
          </a:p>
          <a:p>
            <a:pPr marL="457200" lvl="0" indent="-342900" algn="l" rtl="0">
              <a:lnSpc>
                <a:spcPct val="110000"/>
              </a:lnSpc>
              <a:spcBef>
                <a:spcPts val="800"/>
              </a:spcBef>
              <a:spcAft>
                <a:spcPts val="0"/>
              </a:spcAft>
              <a:buClr>
                <a:srgbClr val="000000"/>
              </a:buClr>
              <a:buSzPts val="1800"/>
              <a:buChar char="●"/>
            </a:pPr>
            <a:r>
              <a:rPr lang="en" b="1">
                <a:solidFill>
                  <a:srgbClr val="000000"/>
                </a:solidFill>
              </a:rPr>
              <a:t>Living Building Challenge accountable to metrics but </a:t>
            </a:r>
            <a:br>
              <a:rPr lang="en" b="1">
                <a:solidFill>
                  <a:srgbClr val="000000"/>
                </a:solidFill>
              </a:rPr>
            </a:br>
            <a:r>
              <a:rPr lang="en" b="1">
                <a:solidFill>
                  <a:srgbClr val="000000"/>
                </a:solidFill>
              </a:rPr>
              <a:t>not project registration</a:t>
            </a:r>
            <a:endParaRPr/>
          </a:p>
          <a:p>
            <a:pPr marL="0" lvl="0" indent="0" algn="l" rtl="0">
              <a:spcBef>
                <a:spcPts val="800"/>
              </a:spcBef>
              <a:spcAft>
                <a:spcPts val="0"/>
              </a:spcAft>
              <a:buNone/>
            </a:pPr>
            <a:endParaRPr/>
          </a:p>
          <a:p>
            <a:pPr marL="0" lvl="0" indent="0" algn="l" rtl="0">
              <a:spcBef>
                <a:spcPts val="1600"/>
              </a:spcBef>
              <a:spcAft>
                <a:spcPts val="1600"/>
              </a:spcAft>
              <a:buNone/>
            </a:pPr>
            <a:endParaRPr/>
          </a:p>
        </p:txBody>
      </p:sp>
      <p:sp>
        <p:nvSpPr>
          <p:cNvPr id="517" name="Google Shape;517;p72"/>
          <p:cNvSpPr txBox="1">
            <a:spLocks noGrp="1"/>
          </p:cNvSpPr>
          <p:nvPr>
            <p:ph type="title"/>
          </p:nvPr>
        </p:nvSpPr>
        <p:spPr>
          <a:xfrm>
            <a:off x="221975" y="14215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How?</a:t>
            </a:r>
            <a:r>
              <a:rPr lang="en"/>
              <a:t> Assessment Principles - </a:t>
            </a:r>
            <a:r>
              <a:rPr lang="en" b="1">
                <a:highlight>
                  <a:srgbClr val="FFFF00"/>
                </a:highlight>
              </a:rPr>
              <a:t> Sustainability</a:t>
            </a:r>
            <a:r>
              <a:rPr lang="en" b="1">
                <a:solidFill>
                  <a:srgbClr val="FFFF00"/>
                </a:solidFill>
                <a:highlight>
                  <a:srgbClr val="FFFF00"/>
                </a:highlight>
              </a:rPr>
              <a:t>.</a:t>
            </a:r>
            <a:r>
              <a:rPr lang="en" b="1">
                <a:highlight>
                  <a:srgbClr val="FFFF00"/>
                </a:highlight>
              </a:rPr>
              <a:t> </a:t>
            </a:r>
            <a:endParaRPr>
              <a:highlight>
                <a:srgbClr val="FFFF00"/>
              </a:highlight>
            </a:endParaRPr>
          </a:p>
        </p:txBody>
      </p:sp>
      <p:sp>
        <p:nvSpPr>
          <p:cNvPr id="518" name="Google Shape;518;p7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24</a:t>
            </a:fld>
            <a:endParaRPr/>
          </a:p>
        </p:txBody>
      </p:sp>
      <p:pic>
        <p:nvPicPr>
          <p:cNvPr id="519" name="Google Shape;519;p7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13200" y="813675"/>
            <a:ext cx="4483650" cy="3980700"/>
          </a:xfrm>
          <a:prstGeom prst="rect">
            <a:avLst/>
          </a:prstGeom>
          <a:noFill/>
          <a:ln>
            <a:noFill/>
          </a:ln>
        </p:spPr>
      </p:pic>
      <p:pic>
        <p:nvPicPr>
          <p:cNvPr id="520" name="Google Shape;520;p72"/>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flipH="1">
            <a:off x="5213775" y="3147975"/>
            <a:ext cx="3445675" cy="1515251"/>
          </a:xfrm>
          <a:prstGeom prst="rect">
            <a:avLst/>
          </a:prstGeom>
          <a:noFill/>
          <a:ln w="9525" cap="flat" cmpd="sng">
            <a:solidFill>
              <a:schemeClr val="dk2"/>
            </a:solidFill>
            <a:prstDash val="solid"/>
            <a:round/>
            <a:headEnd type="none" w="sm" len="sm"/>
            <a:tailEnd type="none" w="sm" len="sm"/>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24"/>
        <p:cNvGrpSpPr/>
        <p:nvPr/>
      </p:nvGrpSpPr>
      <p:grpSpPr>
        <a:xfrm>
          <a:off x="0" y="0"/>
          <a:ext cx="0" cy="0"/>
          <a:chOff x="0" y="0"/>
          <a:chExt cx="0" cy="0"/>
        </a:xfrm>
      </p:grpSpPr>
      <p:sp>
        <p:nvSpPr>
          <p:cNvPr id="525" name="Google Shape;525;p73"/>
          <p:cNvSpPr txBox="1">
            <a:spLocks noGrp="1"/>
          </p:cNvSpPr>
          <p:nvPr>
            <p:ph type="body" idx="1"/>
          </p:nvPr>
        </p:nvSpPr>
        <p:spPr>
          <a:xfrm>
            <a:off x="311700" y="838550"/>
            <a:ext cx="4488000" cy="2809200"/>
          </a:xfrm>
          <a:prstGeom prst="rect">
            <a:avLst/>
          </a:prstGeom>
          <a:ln>
            <a:noFill/>
          </a:ln>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b="1">
                <a:solidFill>
                  <a:srgbClr val="000000"/>
                </a:solidFill>
              </a:rPr>
              <a:t>Enhance experience and welcome for all those with disabilities including mobility, sight, hearing impaired, parents with newborns, seniors, etc.</a:t>
            </a:r>
            <a:endParaRPr b="1">
              <a:solidFill>
                <a:srgbClr val="000000"/>
              </a:solidFill>
            </a:endParaRPr>
          </a:p>
          <a:p>
            <a:pPr marL="0" lvl="0" indent="0" algn="l" rtl="0">
              <a:lnSpc>
                <a:spcPct val="110000"/>
              </a:lnSpc>
              <a:spcBef>
                <a:spcPts val="1200"/>
              </a:spcBef>
              <a:spcAft>
                <a:spcPts val="0"/>
              </a:spcAft>
              <a:buNone/>
            </a:pPr>
            <a:endParaRPr b="1">
              <a:solidFill>
                <a:srgbClr val="000000"/>
              </a:solidFill>
            </a:endParaRPr>
          </a:p>
          <a:p>
            <a:pPr marL="0" lvl="0" indent="0" algn="l" rtl="0">
              <a:lnSpc>
                <a:spcPct val="110000"/>
              </a:lnSpc>
              <a:spcBef>
                <a:spcPts val="1200"/>
              </a:spcBef>
              <a:spcAft>
                <a:spcPts val="0"/>
              </a:spcAft>
              <a:buNone/>
            </a:pPr>
            <a:endParaRPr b="1">
              <a:solidFill>
                <a:srgbClr val="000000"/>
              </a:solidFill>
            </a:endParaRPr>
          </a:p>
          <a:p>
            <a:pPr marL="0" lvl="0" indent="0" algn="l" rtl="0">
              <a:lnSpc>
                <a:spcPct val="110000"/>
              </a:lnSpc>
              <a:spcBef>
                <a:spcPts val="1200"/>
              </a:spcBef>
              <a:spcAft>
                <a:spcPts val="0"/>
              </a:spcAft>
              <a:buNone/>
            </a:pPr>
            <a:endParaRPr b="1">
              <a:solidFill>
                <a:srgbClr val="000000"/>
              </a:solidFill>
            </a:endParaRPr>
          </a:p>
          <a:p>
            <a:pPr marL="0" lvl="0" indent="0" algn="l" rtl="0">
              <a:lnSpc>
                <a:spcPct val="110000"/>
              </a:lnSpc>
              <a:spcBef>
                <a:spcPts val="1200"/>
              </a:spcBef>
              <a:spcAft>
                <a:spcPts val="0"/>
              </a:spcAft>
              <a:buNone/>
            </a:pPr>
            <a:r>
              <a:rPr lang="en" b="1">
                <a:solidFill>
                  <a:srgbClr val="000000"/>
                </a:solidFill>
              </a:rPr>
              <a:t>“Where dining surfaces are provided ...at least 5% of the seating spaces shall comply…” and “...shall be dispersed…” (i.e., 72 x 5% = 3.6, or 4)</a:t>
            </a:r>
            <a:br>
              <a:rPr lang="en" b="1">
                <a:solidFill>
                  <a:srgbClr val="000000"/>
                </a:solidFill>
              </a:rPr>
            </a:br>
            <a:endParaRPr b="1">
              <a:solidFill>
                <a:srgbClr val="000000"/>
              </a:solidFill>
            </a:endParaRPr>
          </a:p>
          <a:p>
            <a:pPr marL="0" lvl="0" indent="0" algn="l" rtl="0">
              <a:lnSpc>
                <a:spcPct val="110000"/>
              </a:lnSpc>
              <a:spcBef>
                <a:spcPts val="1200"/>
              </a:spcBef>
              <a:spcAft>
                <a:spcPts val="0"/>
              </a:spcAft>
              <a:buNone/>
            </a:pPr>
            <a:endParaRPr b="1">
              <a:solidFill>
                <a:srgbClr val="000000"/>
              </a:solidFill>
            </a:endParaRPr>
          </a:p>
          <a:p>
            <a:pPr marL="0" lvl="0" indent="0" algn="l" rtl="0">
              <a:spcBef>
                <a:spcPts val="12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526" name="Google Shape;526;p73"/>
          <p:cNvSpPr txBox="1">
            <a:spLocks noGrp="1"/>
          </p:cNvSpPr>
          <p:nvPr>
            <p:ph type="title"/>
          </p:nvPr>
        </p:nvSpPr>
        <p:spPr>
          <a:xfrm>
            <a:off x="221975" y="14215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How?</a:t>
            </a:r>
            <a:r>
              <a:rPr lang="en"/>
              <a:t> Assessment Principles - </a:t>
            </a:r>
            <a:r>
              <a:rPr lang="en" b="1">
                <a:highlight>
                  <a:srgbClr val="FFFF00"/>
                </a:highlight>
              </a:rPr>
              <a:t> Accessibility</a:t>
            </a:r>
            <a:r>
              <a:rPr lang="en" b="1">
                <a:solidFill>
                  <a:srgbClr val="FFFF00"/>
                </a:solidFill>
                <a:highlight>
                  <a:srgbClr val="FFFF00"/>
                </a:highlight>
              </a:rPr>
              <a:t>.</a:t>
            </a:r>
            <a:r>
              <a:rPr lang="en" b="1">
                <a:highlight>
                  <a:srgbClr val="FFFF00"/>
                </a:highlight>
              </a:rPr>
              <a:t>  </a:t>
            </a:r>
            <a:endParaRPr b="1">
              <a:highlight>
                <a:srgbClr val="FFFF00"/>
              </a:highlight>
            </a:endParaRPr>
          </a:p>
          <a:p>
            <a:pPr marL="0" lvl="0" indent="0" algn="l" rtl="0">
              <a:spcBef>
                <a:spcPts val="0"/>
              </a:spcBef>
              <a:spcAft>
                <a:spcPts val="0"/>
              </a:spcAft>
              <a:buNone/>
            </a:pPr>
            <a:endParaRPr/>
          </a:p>
        </p:txBody>
      </p:sp>
      <p:sp>
        <p:nvSpPr>
          <p:cNvPr id="527" name="Google Shape;527;p7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25</a:t>
            </a:fld>
            <a:endParaRPr/>
          </a:p>
        </p:txBody>
      </p:sp>
      <p:pic>
        <p:nvPicPr>
          <p:cNvPr id="528" name="Google Shape;528;p73"/>
          <p:cNvPicPr preferRelativeResize="0"/>
          <p:nvPr/>
        </p:nvPicPr>
        <p:blipFill>
          <a:blip r:embed="rId3" cstate="print">
            <a:alphaModFix/>
            <a:extLst>
              <a:ext uri="{28A0092B-C50C-407E-A947-70E740481C1C}">
                <a14:useLocalDpi xmlns:a14="http://schemas.microsoft.com/office/drawing/2010/main"/>
              </a:ext>
            </a:extLst>
          </a:blip>
          <a:stretch>
            <a:fillRect/>
          </a:stretch>
        </p:blipFill>
        <p:spPr>
          <a:xfrm>
            <a:off x="5075437" y="2579975"/>
            <a:ext cx="1968100" cy="1629475"/>
          </a:xfrm>
          <a:prstGeom prst="rect">
            <a:avLst/>
          </a:prstGeom>
          <a:noFill/>
          <a:ln>
            <a:noFill/>
          </a:ln>
        </p:spPr>
      </p:pic>
      <p:pic>
        <p:nvPicPr>
          <p:cNvPr id="529" name="Google Shape;529;p7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5075426" y="980125"/>
            <a:ext cx="3111349" cy="1326425"/>
          </a:xfrm>
          <a:prstGeom prst="rect">
            <a:avLst/>
          </a:prstGeom>
          <a:noFill/>
          <a:ln w="9525" cap="flat" cmpd="sng">
            <a:solidFill>
              <a:srgbClr val="000000"/>
            </a:solidFill>
            <a:prstDash val="solid"/>
            <a:round/>
            <a:headEnd type="none" w="sm" len="sm"/>
            <a:tailEnd type="none" w="sm" len="sm"/>
          </a:ln>
        </p:spPr>
      </p:pic>
      <p:pic>
        <p:nvPicPr>
          <p:cNvPr id="530" name="Google Shape;530;p73"/>
          <p:cNvPicPr preferRelativeResize="0"/>
          <p:nvPr/>
        </p:nvPicPr>
        <p:blipFill rotWithShape="1">
          <a:blip r:embed="rId5" cstate="hqprint">
            <a:alphaModFix/>
            <a:extLst>
              <a:ext uri="{28A0092B-C50C-407E-A947-70E740481C1C}">
                <a14:useLocalDpi xmlns:a14="http://schemas.microsoft.com/office/drawing/2010/main"/>
              </a:ext>
            </a:extLst>
          </a:blip>
          <a:srcRect/>
          <a:stretch/>
        </p:blipFill>
        <p:spPr>
          <a:xfrm>
            <a:off x="311700" y="2306550"/>
            <a:ext cx="4488000" cy="1133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74"/>
          <p:cNvSpPr txBox="1">
            <a:spLocks noGrp="1"/>
          </p:cNvSpPr>
          <p:nvPr>
            <p:ph type="body" idx="1"/>
          </p:nvPr>
        </p:nvSpPr>
        <p:spPr>
          <a:xfrm>
            <a:off x="311700" y="990950"/>
            <a:ext cx="3578400" cy="35817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b="1">
                <a:solidFill>
                  <a:srgbClr val="000000"/>
                </a:solidFill>
              </a:rPr>
              <a:t>While CRC is compliant with current code, with project increase code conformity, where feasible, in comparison to the 2018 code.</a:t>
            </a:r>
            <a:endParaRPr b="1">
              <a:solidFill>
                <a:srgbClr val="000000"/>
              </a:solidFill>
            </a:endParaRPr>
          </a:p>
          <a:p>
            <a:pPr marL="0" lvl="0" indent="0" algn="l" rtl="0">
              <a:spcBef>
                <a:spcPts val="12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
        <p:nvSpPr>
          <p:cNvPr id="536" name="Google Shape;536;p74"/>
          <p:cNvSpPr txBox="1">
            <a:spLocks noGrp="1"/>
          </p:cNvSpPr>
          <p:nvPr>
            <p:ph type="title"/>
          </p:nvPr>
        </p:nvSpPr>
        <p:spPr>
          <a:xfrm>
            <a:off x="221975" y="14215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How?</a:t>
            </a:r>
            <a:r>
              <a:rPr lang="en"/>
              <a:t> Assessment Principles - </a:t>
            </a:r>
            <a:r>
              <a:rPr lang="en" b="1">
                <a:solidFill>
                  <a:srgbClr val="FFFF00"/>
                </a:solidFill>
                <a:highlight>
                  <a:srgbClr val="FFFF00"/>
                </a:highlight>
              </a:rPr>
              <a:t>.</a:t>
            </a:r>
            <a:r>
              <a:rPr lang="en" b="1">
                <a:highlight>
                  <a:srgbClr val="FFFF00"/>
                </a:highlight>
              </a:rPr>
              <a:t>Code Conformity</a:t>
            </a:r>
            <a:r>
              <a:rPr lang="en" b="1">
                <a:solidFill>
                  <a:srgbClr val="FFFF00"/>
                </a:solidFill>
                <a:highlight>
                  <a:srgbClr val="FFFF00"/>
                </a:highlight>
              </a:rPr>
              <a:t>.</a:t>
            </a:r>
            <a:r>
              <a:rPr lang="en" b="1">
                <a:highlight>
                  <a:srgbClr val="FFFF00"/>
                </a:highlight>
              </a:rPr>
              <a:t> </a:t>
            </a:r>
            <a:endParaRPr>
              <a:highlight>
                <a:srgbClr val="FFFF00"/>
              </a:highlight>
            </a:endParaRPr>
          </a:p>
        </p:txBody>
      </p:sp>
      <p:sp>
        <p:nvSpPr>
          <p:cNvPr id="537" name="Google Shape;537;p7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26</a:t>
            </a:fld>
            <a:endParaRPr/>
          </a:p>
        </p:txBody>
      </p:sp>
      <p:pic>
        <p:nvPicPr>
          <p:cNvPr id="538" name="Google Shape;538;p74"/>
          <p:cNvPicPr preferRelativeResize="0"/>
          <p:nvPr/>
        </p:nvPicPr>
        <p:blipFill>
          <a:blip r:embed="rId3">
            <a:alphaModFix/>
          </a:blip>
          <a:stretch>
            <a:fillRect/>
          </a:stretch>
        </p:blipFill>
        <p:spPr>
          <a:xfrm>
            <a:off x="3976550" y="1067147"/>
            <a:ext cx="1218725" cy="3503833"/>
          </a:xfrm>
          <a:prstGeom prst="rect">
            <a:avLst/>
          </a:prstGeom>
          <a:noFill/>
          <a:ln>
            <a:noFill/>
          </a:ln>
        </p:spPr>
      </p:pic>
      <p:pic>
        <p:nvPicPr>
          <p:cNvPr id="539" name="Google Shape;539;p74"/>
          <p:cNvPicPr preferRelativeResize="0"/>
          <p:nvPr/>
        </p:nvPicPr>
        <p:blipFill>
          <a:blip r:embed="rId4">
            <a:alphaModFix/>
          </a:blip>
          <a:stretch>
            <a:fillRect/>
          </a:stretch>
        </p:blipFill>
        <p:spPr>
          <a:xfrm>
            <a:off x="5383000" y="1067150"/>
            <a:ext cx="3201370" cy="35038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43"/>
        <p:cNvGrpSpPr/>
        <p:nvPr/>
      </p:nvGrpSpPr>
      <p:grpSpPr>
        <a:xfrm>
          <a:off x="0" y="0"/>
          <a:ext cx="0" cy="0"/>
          <a:chOff x="0" y="0"/>
          <a:chExt cx="0" cy="0"/>
        </a:xfrm>
      </p:grpSpPr>
      <p:sp>
        <p:nvSpPr>
          <p:cNvPr id="544" name="Google Shape;544;p75"/>
          <p:cNvSpPr txBox="1">
            <a:spLocks noGrp="1"/>
          </p:cNvSpPr>
          <p:nvPr>
            <p:ph type="title"/>
          </p:nvPr>
        </p:nvSpPr>
        <p:spPr>
          <a:xfrm>
            <a:off x="221975" y="14215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How?</a:t>
            </a:r>
            <a:r>
              <a:rPr lang="en"/>
              <a:t> Assessment Principles applied to each Option</a:t>
            </a:r>
            <a:endParaRPr/>
          </a:p>
          <a:p>
            <a:pPr marL="0" lvl="0" indent="0" algn="l" rtl="0">
              <a:spcBef>
                <a:spcPts val="0"/>
              </a:spcBef>
              <a:spcAft>
                <a:spcPts val="0"/>
              </a:spcAft>
              <a:buNone/>
            </a:pPr>
            <a:endParaRPr/>
          </a:p>
        </p:txBody>
      </p:sp>
      <p:sp>
        <p:nvSpPr>
          <p:cNvPr id="545" name="Google Shape;545;p75"/>
          <p:cNvSpPr txBox="1"/>
          <p:nvPr/>
        </p:nvSpPr>
        <p:spPr>
          <a:xfrm>
            <a:off x="226650" y="1209900"/>
            <a:ext cx="8690700" cy="38565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200"/>
              </a:spcAft>
              <a:buNone/>
            </a:pPr>
            <a:endParaRPr>
              <a:solidFill>
                <a:srgbClr val="FF0000"/>
              </a:solidFill>
            </a:endParaRPr>
          </a:p>
        </p:txBody>
      </p:sp>
      <p:graphicFrame>
        <p:nvGraphicFramePr>
          <p:cNvPr id="546" name="Google Shape;546;p75"/>
          <p:cNvGraphicFramePr/>
          <p:nvPr/>
        </p:nvGraphicFramePr>
        <p:xfrm>
          <a:off x="369075" y="1001325"/>
          <a:ext cx="8266750" cy="3657360"/>
        </p:xfrm>
        <a:graphic>
          <a:graphicData uri="http://schemas.openxmlformats.org/drawingml/2006/table">
            <a:tbl>
              <a:tblPr>
                <a:noFill/>
                <a:tableStyleId>{5B5928E9-F772-44D9-A7FD-B1D582639974}</a:tableStyleId>
              </a:tblPr>
              <a:tblGrid>
                <a:gridCol w="2693350">
                  <a:extLst>
                    <a:ext uri="{9D8B030D-6E8A-4147-A177-3AD203B41FA5}">
                      <a16:colId xmlns:a16="http://schemas.microsoft.com/office/drawing/2014/main" val="20000"/>
                    </a:ext>
                  </a:extLst>
                </a:gridCol>
                <a:gridCol w="1393350">
                  <a:extLst>
                    <a:ext uri="{9D8B030D-6E8A-4147-A177-3AD203B41FA5}">
                      <a16:colId xmlns:a16="http://schemas.microsoft.com/office/drawing/2014/main" val="20001"/>
                    </a:ext>
                  </a:extLst>
                </a:gridCol>
                <a:gridCol w="1393350">
                  <a:extLst>
                    <a:ext uri="{9D8B030D-6E8A-4147-A177-3AD203B41FA5}">
                      <a16:colId xmlns:a16="http://schemas.microsoft.com/office/drawing/2014/main" val="20002"/>
                    </a:ext>
                  </a:extLst>
                </a:gridCol>
                <a:gridCol w="1393350">
                  <a:extLst>
                    <a:ext uri="{9D8B030D-6E8A-4147-A177-3AD203B41FA5}">
                      <a16:colId xmlns:a16="http://schemas.microsoft.com/office/drawing/2014/main" val="20003"/>
                    </a:ext>
                  </a:extLst>
                </a:gridCol>
                <a:gridCol w="1393350">
                  <a:extLst>
                    <a:ext uri="{9D8B030D-6E8A-4147-A177-3AD203B41FA5}">
                      <a16:colId xmlns:a16="http://schemas.microsoft.com/office/drawing/2014/main" val="20004"/>
                    </a:ext>
                  </a:extLst>
                </a:gridCol>
              </a:tblGrid>
              <a:tr h="381000">
                <a:tc>
                  <a:txBody>
                    <a:bodyPr/>
                    <a:lstStyle/>
                    <a:p>
                      <a:pPr marL="0" lvl="0" indent="0" algn="l" rtl="0">
                        <a:spcBef>
                          <a:spcPts val="0"/>
                        </a:spcBef>
                        <a:spcAft>
                          <a:spcPts val="0"/>
                        </a:spcAft>
                        <a:buNone/>
                      </a:pPr>
                      <a:r>
                        <a:rPr lang="en" sz="1600" b="1"/>
                        <a:t>Assessment Matrix</a:t>
                      </a:r>
                      <a:endParaRPr sz="16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600" b="1"/>
                        <a:t>Existing Lodge</a:t>
                      </a:r>
                      <a:endParaRPr sz="16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600" b="1"/>
                        <a:t>Option 1</a:t>
                      </a:r>
                      <a:endParaRPr sz="16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600" b="1"/>
                        <a:t>Option 2</a:t>
                      </a:r>
                      <a:endParaRPr sz="16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1600" b="1"/>
                        <a:t>Option 3</a:t>
                      </a:r>
                      <a:endParaRPr sz="16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9D9D9"/>
                    </a:solidFill>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600" b="1"/>
                        <a:t>Functional/ Operational</a:t>
                      </a:r>
                      <a:endParaRPr sz="16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600"/>
                        <a:t>baseline</a:t>
                      </a: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lgn="l" rtl="0">
                        <a:spcBef>
                          <a:spcPts val="0"/>
                        </a:spcBef>
                        <a:spcAft>
                          <a:spcPts val="0"/>
                        </a:spcAft>
                        <a:buNone/>
                      </a:pPr>
                      <a:r>
                        <a:rPr lang="en" sz="1600" b="1"/>
                        <a:t>Historic/ Aesthetics</a:t>
                      </a:r>
                      <a:endParaRPr sz="16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600"/>
                        <a:t>baseline</a:t>
                      </a: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l" rtl="0">
                        <a:spcBef>
                          <a:spcPts val="0"/>
                        </a:spcBef>
                        <a:spcAft>
                          <a:spcPts val="0"/>
                        </a:spcAft>
                        <a:buNone/>
                      </a:pPr>
                      <a:r>
                        <a:rPr lang="en" sz="1600" b="1"/>
                        <a:t>Climatic Design</a:t>
                      </a:r>
                      <a:endParaRPr sz="16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600"/>
                        <a:t>baseline</a:t>
                      </a: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3"/>
                  </a:ext>
                </a:extLst>
              </a:tr>
              <a:tr h="396200">
                <a:tc>
                  <a:txBody>
                    <a:bodyPr/>
                    <a:lstStyle/>
                    <a:p>
                      <a:pPr marL="0" lvl="0" indent="0" algn="l" rtl="0">
                        <a:spcBef>
                          <a:spcPts val="0"/>
                        </a:spcBef>
                        <a:spcAft>
                          <a:spcPts val="0"/>
                        </a:spcAft>
                        <a:buNone/>
                      </a:pPr>
                      <a:r>
                        <a:rPr lang="en" sz="1600" b="1"/>
                        <a:t>Sustainability</a:t>
                      </a:r>
                      <a:endParaRPr sz="16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600"/>
                        <a:t>baseline</a:t>
                      </a: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4"/>
                  </a:ext>
                </a:extLst>
              </a:tr>
              <a:tr h="396200">
                <a:tc>
                  <a:txBody>
                    <a:bodyPr/>
                    <a:lstStyle/>
                    <a:p>
                      <a:pPr marL="0" lvl="0" indent="0" algn="l" rtl="0">
                        <a:spcBef>
                          <a:spcPts val="0"/>
                        </a:spcBef>
                        <a:spcAft>
                          <a:spcPts val="0"/>
                        </a:spcAft>
                        <a:buNone/>
                      </a:pPr>
                      <a:r>
                        <a:rPr lang="en" sz="1600" b="1"/>
                        <a:t>Accessibility</a:t>
                      </a:r>
                      <a:endParaRPr sz="16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600"/>
                        <a:t>baseline</a:t>
                      </a: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5"/>
                  </a:ext>
                </a:extLst>
              </a:tr>
              <a:tr h="396200">
                <a:tc>
                  <a:txBody>
                    <a:bodyPr/>
                    <a:lstStyle/>
                    <a:p>
                      <a:pPr marL="0" lvl="0" indent="0" algn="l" rtl="0">
                        <a:spcBef>
                          <a:spcPts val="0"/>
                        </a:spcBef>
                        <a:spcAft>
                          <a:spcPts val="0"/>
                        </a:spcAft>
                        <a:buNone/>
                      </a:pPr>
                      <a:r>
                        <a:rPr lang="en" sz="1600" b="1"/>
                        <a:t>Code Conformity</a:t>
                      </a:r>
                      <a:endParaRPr sz="16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600"/>
                        <a:t>baseline</a:t>
                      </a: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6"/>
                  </a:ext>
                </a:extLst>
              </a:tr>
              <a:tr h="396200">
                <a:tc>
                  <a:txBody>
                    <a:bodyPr/>
                    <a:lstStyle/>
                    <a:p>
                      <a:pPr marL="0" lvl="0" indent="0" algn="l" rtl="0">
                        <a:spcBef>
                          <a:spcPts val="0"/>
                        </a:spcBef>
                        <a:spcAft>
                          <a:spcPts val="0"/>
                        </a:spcAft>
                        <a:buNone/>
                      </a:pPr>
                      <a:r>
                        <a:rPr lang="en" sz="1600" b="1"/>
                        <a:t>Financials</a:t>
                      </a:r>
                      <a:endParaRPr sz="1600" b="1"/>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1600"/>
                        <a:t>baseline</a:t>
                      </a: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tc>
                  <a:txBody>
                    <a:bodyPr/>
                    <a:lstStyle/>
                    <a:p>
                      <a:pPr marL="0" lvl="0" indent="0" algn="ctr" rtl="0">
                        <a:spcBef>
                          <a:spcPts val="0"/>
                        </a:spcBef>
                        <a:spcAft>
                          <a:spcPts val="0"/>
                        </a:spcAft>
                        <a:buNone/>
                      </a:pPr>
                      <a:endParaRPr sz="1600"/>
                    </a:p>
                  </a:txBody>
                  <a:tcPr marL="91425" marR="91425" marT="91425" marB="914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sp>
        <p:nvSpPr>
          <p:cNvPr id="547" name="Google Shape;547;p7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27</a:t>
            </a:fld>
            <a:endParaRPr/>
          </a:p>
        </p:txBody>
      </p:sp>
      <p:sp>
        <p:nvSpPr>
          <p:cNvPr id="548" name="Google Shape;548;p75"/>
          <p:cNvSpPr/>
          <p:nvPr/>
        </p:nvSpPr>
        <p:spPr>
          <a:xfrm>
            <a:off x="4329975" y="2191225"/>
            <a:ext cx="4407900" cy="2623200"/>
          </a:xfrm>
          <a:prstGeom prst="ellipse">
            <a:avLst/>
          </a:prstGeom>
          <a:gradFill>
            <a:gsLst>
              <a:gs pos="0">
                <a:srgbClr val="FFF6DB"/>
              </a:gs>
              <a:gs pos="100000">
                <a:srgbClr val="FAD25C"/>
              </a:gs>
            </a:gsLst>
            <a:lin ang="5400012" scaled="0"/>
          </a:gradFill>
          <a:ln w="9525" cap="flat" cmpd="sng">
            <a:solidFill>
              <a:schemeClr val="dk2"/>
            </a:solidFill>
            <a:prstDash val="solid"/>
            <a:round/>
            <a:headEnd type="none" w="sm" len="sm"/>
            <a:tailEnd type="none" w="sm" len="sm"/>
          </a:ln>
          <a:effectLst>
            <a:outerShdw blurRad="57150" dist="209550" dir="2460000" algn="bl" rotWithShape="0">
              <a:srgbClr val="000000">
                <a:alpha val="50000"/>
              </a:srgbClr>
            </a:outerShdw>
          </a:effectLst>
        </p:spPr>
        <p:txBody>
          <a:bodyPr spcFirstLastPara="1" wrap="square" lIns="0" tIns="0" rIns="0" bIns="0" anchor="ctr" anchorCtr="0">
            <a:noAutofit/>
          </a:bodyPr>
          <a:lstStyle/>
          <a:p>
            <a:pPr marL="0" lvl="0" indent="0" algn="ctr" rtl="0">
              <a:spcBef>
                <a:spcPts val="0"/>
              </a:spcBef>
              <a:spcAft>
                <a:spcPts val="0"/>
              </a:spcAft>
              <a:buNone/>
            </a:pPr>
            <a:r>
              <a:rPr lang="en" sz="2000" b="1"/>
              <a:t>Each option,</a:t>
            </a:r>
            <a:br>
              <a:rPr lang="en" sz="2000" b="1"/>
            </a:br>
            <a:r>
              <a:rPr lang="en" sz="2000" b="1"/>
              <a:t>including existing lodge, was evaluated using </a:t>
            </a:r>
            <a:br>
              <a:rPr lang="en" sz="2000" b="1"/>
            </a:br>
            <a:r>
              <a:rPr lang="en" sz="2000" b="1"/>
              <a:t>all Assessment Principles.</a:t>
            </a:r>
            <a:endParaRPr sz="2000" b="1"/>
          </a:p>
        </p:txBody>
      </p:sp>
      <p:sp>
        <p:nvSpPr>
          <p:cNvPr id="549" name="Google Shape;549;p75"/>
          <p:cNvSpPr/>
          <p:nvPr/>
        </p:nvSpPr>
        <p:spPr>
          <a:xfrm>
            <a:off x="6768025" y="1376600"/>
            <a:ext cx="2253000" cy="316200"/>
          </a:xfrm>
          <a:prstGeom prst="rightArrow">
            <a:avLst>
              <a:gd name="adj1" fmla="val 50000"/>
              <a:gd name="adj2" fmla="val 75774"/>
            </a:avLst>
          </a:prstGeom>
          <a:solidFill>
            <a:srgbClr val="999999"/>
          </a:solidFill>
          <a:ln w="19050" cap="flat" cmpd="sng">
            <a:solidFill>
              <a:schemeClr val="dk2"/>
            </a:solidFill>
            <a:prstDash val="solid"/>
            <a:round/>
            <a:headEnd type="none" w="sm" len="sm"/>
            <a:tailEnd type="none" w="sm" len="sm"/>
          </a:ln>
          <a:effectLst>
            <a:outerShdw blurRad="57150" dist="152400" dir="408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553"/>
        <p:cNvGrpSpPr/>
        <p:nvPr/>
      </p:nvGrpSpPr>
      <p:grpSpPr>
        <a:xfrm>
          <a:off x="0" y="0"/>
          <a:ext cx="0" cy="0"/>
          <a:chOff x="0" y="0"/>
          <a:chExt cx="0" cy="0"/>
        </a:xfrm>
      </p:grpSpPr>
      <p:sp>
        <p:nvSpPr>
          <p:cNvPr id="554" name="Google Shape;554;p76"/>
          <p:cNvSpPr txBox="1">
            <a:spLocks noGrp="1"/>
          </p:cNvSpPr>
          <p:nvPr>
            <p:ph type="ctrTitle"/>
          </p:nvPr>
        </p:nvSpPr>
        <p:spPr>
          <a:xfrm>
            <a:off x="311708" y="13260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AMC CRC Lodge Project</a:t>
            </a:r>
            <a:br>
              <a:rPr lang="en"/>
            </a:br>
            <a:r>
              <a:rPr lang="en" b="1"/>
              <a:t>Where? Direction?</a:t>
            </a:r>
            <a:endParaRPr b="1"/>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Google Shape;559;p77"/>
          <p:cNvSpPr txBox="1">
            <a:spLocks noGrp="1"/>
          </p:cNvSpPr>
          <p:nvPr>
            <p:ph type="title"/>
          </p:nvPr>
        </p:nvSpPr>
        <p:spPr>
          <a:xfrm>
            <a:off x="226650" y="678263"/>
            <a:ext cx="9144000" cy="450900"/>
          </a:xfrm>
          <a:prstGeom prst="rect">
            <a:avLst/>
          </a:prstGeom>
          <a:solidFill>
            <a:srgbClr val="D9EAD3"/>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400" b="1"/>
              <a:t>Where?</a:t>
            </a:r>
            <a:r>
              <a:rPr lang="en" sz="2400"/>
              <a:t> </a:t>
            </a:r>
            <a:r>
              <a:rPr lang="en" sz="2400" b="1"/>
              <a:t>Direction? South, North, West, or East? </a:t>
            </a:r>
            <a:endParaRPr/>
          </a:p>
        </p:txBody>
      </p:sp>
      <p:sp>
        <p:nvSpPr>
          <p:cNvPr id="560" name="Google Shape;560;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29</a:t>
            </a:fld>
            <a:endParaRPr/>
          </a:p>
        </p:txBody>
      </p:sp>
      <p:sp>
        <p:nvSpPr>
          <p:cNvPr id="561" name="Google Shape;561;p77"/>
          <p:cNvSpPr txBox="1">
            <a:spLocks noGrp="1"/>
          </p:cNvSpPr>
          <p:nvPr>
            <p:ph type="title"/>
          </p:nvPr>
        </p:nvSpPr>
        <p:spPr>
          <a:xfrm>
            <a:off x="226650" y="2831225"/>
            <a:ext cx="9144000" cy="450900"/>
          </a:xfrm>
          <a:prstGeom prst="rect">
            <a:avLst/>
          </a:prstGeom>
          <a:solidFill>
            <a:srgbClr val="D9EAD3"/>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400" b="1"/>
              <a:t>What?</a:t>
            </a:r>
            <a:r>
              <a:rPr lang="en" sz="2400"/>
              <a:t> </a:t>
            </a:r>
            <a:r>
              <a:rPr lang="en" sz="2400" b="1"/>
              <a:t>Scope? Minimum, Intermediate, or Expanded?</a:t>
            </a:r>
            <a:endParaRPr/>
          </a:p>
        </p:txBody>
      </p:sp>
      <p:sp>
        <p:nvSpPr>
          <p:cNvPr id="562" name="Google Shape;562;p77"/>
          <p:cNvSpPr txBox="1">
            <a:spLocks noGrp="1"/>
          </p:cNvSpPr>
          <p:nvPr>
            <p:ph type="title"/>
          </p:nvPr>
        </p:nvSpPr>
        <p:spPr>
          <a:xfrm>
            <a:off x="226650" y="100725"/>
            <a:ext cx="9144000" cy="450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400" b="1"/>
              <a:t>The Evaluation of Alternatives including</a:t>
            </a:r>
            <a:endParaRPr/>
          </a:p>
        </p:txBody>
      </p:sp>
      <p:sp>
        <p:nvSpPr>
          <p:cNvPr id="563" name="Google Shape;563;p77"/>
          <p:cNvSpPr txBox="1"/>
          <p:nvPr/>
        </p:nvSpPr>
        <p:spPr>
          <a:xfrm>
            <a:off x="836250" y="1092200"/>
            <a:ext cx="8690700" cy="1479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800">
                <a:solidFill>
                  <a:schemeClr val="dk1"/>
                </a:solidFill>
              </a:rPr>
              <a:t>Many alternative plans from many sources were proposed by the community.</a:t>
            </a:r>
            <a:endParaRPr sz="1800">
              <a:solidFill>
                <a:schemeClr val="dk1"/>
              </a:solidFill>
            </a:endParaRPr>
          </a:p>
          <a:p>
            <a:pPr marL="0" lvl="0" indent="0" algn="l" rtl="0">
              <a:lnSpc>
                <a:spcPct val="100000"/>
              </a:lnSpc>
              <a:spcBef>
                <a:spcPts val="600"/>
              </a:spcBef>
              <a:spcAft>
                <a:spcPts val="0"/>
              </a:spcAft>
              <a:buNone/>
            </a:pPr>
            <a:r>
              <a:rPr lang="en" sz="1800">
                <a:solidFill>
                  <a:schemeClr val="dk1"/>
                </a:solidFill>
              </a:rPr>
              <a:t>Most plans were evaluated by committee using Assessment Principles.</a:t>
            </a:r>
            <a:endParaRPr sz="1800">
              <a:solidFill>
                <a:schemeClr val="dk1"/>
              </a:solidFill>
            </a:endParaRPr>
          </a:p>
          <a:p>
            <a:pPr marL="0" lvl="0" indent="0" algn="l" rtl="0">
              <a:lnSpc>
                <a:spcPct val="100000"/>
              </a:lnSpc>
              <a:spcBef>
                <a:spcPts val="600"/>
              </a:spcBef>
              <a:spcAft>
                <a:spcPts val="0"/>
              </a:spcAft>
              <a:buNone/>
            </a:pPr>
            <a:r>
              <a:rPr lang="en" sz="1800"/>
              <a:t>Proposals were clustered by an addition’s direction from main lodge (N,S,E,W). </a:t>
            </a:r>
            <a:endParaRPr sz="1800"/>
          </a:p>
          <a:p>
            <a:pPr marL="0" lvl="0" indent="0" algn="l" rtl="0">
              <a:lnSpc>
                <a:spcPct val="100000"/>
              </a:lnSpc>
              <a:spcBef>
                <a:spcPts val="600"/>
              </a:spcBef>
              <a:spcAft>
                <a:spcPts val="600"/>
              </a:spcAft>
              <a:buNone/>
            </a:pPr>
            <a:r>
              <a:rPr lang="en" sz="1800"/>
              <a:t>We will first recap the plan evaluations around the four points of compass</a:t>
            </a:r>
            <a:endParaRPr sz="1800"/>
          </a:p>
        </p:txBody>
      </p:sp>
      <p:sp>
        <p:nvSpPr>
          <p:cNvPr id="564" name="Google Shape;564;p77"/>
          <p:cNvSpPr txBox="1"/>
          <p:nvPr/>
        </p:nvSpPr>
        <p:spPr>
          <a:xfrm>
            <a:off x="836250" y="3239996"/>
            <a:ext cx="8690700" cy="7389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200"/>
              </a:spcAft>
              <a:buNone/>
            </a:pPr>
            <a:r>
              <a:rPr lang="en" sz="1800"/>
              <a:t>To address needs of Camp, we also looked different project scopes: Minimum, Intermediate, and Expanded and compared the costs/benefits for each option.</a:t>
            </a:r>
            <a:endParaRPr sz="1800"/>
          </a:p>
        </p:txBody>
      </p:sp>
      <p:sp>
        <p:nvSpPr>
          <p:cNvPr id="565" name="Google Shape;565;p77"/>
          <p:cNvSpPr txBox="1">
            <a:spLocks noGrp="1"/>
          </p:cNvSpPr>
          <p:nvPr>
            <p:ph type="title"/>
          </p:nvPr>
        </p:nvSpPr>
        <p:spPr>
          <a:xfrm>
            <a:off x="226650" y="4453688"/>
            <a:ext cx="9144000" cy="450900"/>
          </a:xfrm>
          <a:prstGeom prst="rect">
            <a:avLst/>
          </a:prstGeom>
          <a:solidFill>
            <a:srgbClr val="EFEFEF"/>
          </a:solidFill>
        </p:spPr>
        <p:txBody>
          <a:bodyPr spcFirstLastPara="1" wrap="square" lIns="91425" tIns="91425" rIns="91425" bIns="91425" anchor="ctr" anchorCtr="0">
            <a:noAutofit/>
          </a:bodyPr>
          <a:lstStyle/>
          <a:p>
            <a:pPr marL="0" lvl="0" indent="0" algn="l" rtl="0">
              <a:spcBef>
                <a:spcPts val="0"/>
              </a:spcBef>
              <a:spcAft>
                <a:spcPts val="0"/>
              </a:spcAft>
              <a:buNone/>
            </a:pPr>
            <a:r>
              <a:rPr lang="en" sz="2400" b="1"/>
              <a:t>We will first review the Direction and then Scope  ➤ ➤</a:t>
            </a:r>
            <a:r>
              <a:rPr lang="en"/>
              <a:t> </a:t>
            </a:r>
            <a:r>
              <a:rPr lang="en" sz="2400" b="1"/>
              <a:t>➤</a:t>
            </a:r>
            <a:endParaRPr sz="2400" b="1"/>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a:t>
            </a:fld>
            <a:endParaRPr/>
          </a:p>
        </p:txBody>
      </p:sp>
      <p:sp>
        <p:nvSpPr>
          <p:cNvPr id="296" name="Google Shape;296;p51"/>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History of The Lodge</a:t>
            </a:r>
            <a:endParaRPr/>
          </a:p>
        </p:txBody>
      </p:sp>
      <p:pic>
        <p:nvPicPr>
          <p:cNvPr id="297" name="Google Shape;297;p51"/>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523650" y="1529675"/>
            <a:ext cx="6791300" cy="3308175"/>
          </a:xfrm>
          <a:prstGeom prst="rect">
            <a:avLst/>
          </a:prstGeom>
          <a:noFill/>
          <a:ln>
            <a:noFill/>
          </a:ln>
        </p:spPr>
      </p:pic>
      <p:sp>
        <p:nvSpPr>
          <p:cNvPr id="298" name="Google Shape;298;p51"/>
          <p:cNvSpPr txBox="1">
            <a:spLocks noGrp="1"/>
          </p:cNvSpPr>
          <p:nvPr>
            <p:ph type="body" idx="1"/>
          </p:nvPr>
        </p:nvSpPr>
        <p:spPr>
          <a:xfrm>
            <a:off x="311700" y="838550"/>
            <a:ext cx="4766700" cy="42204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b="1"/>
              <a:t>1908 - Lodge was built. </a:t>
            </a:r>
            <a:endParaRPr b="1"/>
          </a:p>
          <a:p>
            <a:pPr marL="0" lvl="0" indent="0" algn="l" rtl="0">
              <a:lnSpc>
                <a:spcPct val="110000"/>
              </a:lnSpc>
              <a:spcBef>
                <a:spcPts val="1200"/>
              </a:spcBef>
              <a:spcAft>
                <a:spcPts val="0"/>
              </a:spcAft>
              <a:buNone/>
            </a:pPr>
            <a:r>
              <a:rPr lang="en" b="1"/>
              <a:t>1919 - AMC acquired </a:t>
            </a:r>
            <a:br>
              <a:rPr lang="en" b="1"/>
            </a:br>
            <a:r>
              <a:rPr lang="en" b="1"/>
              <a:t>Camp. The Lodge </a:t>
            </a:r>
            <a:br>
              <a:rPr lang="en" b="1"/>
            </a:br>
            <a:r>
              <a:rPr lang="en" b="1"/>
              <a:t>was one of the</a:t>
            </a:r>
            <a:br>
              <a:rPr lang="en" b="1"/>
            </a:br>
            <a:r>
              <a:rPr lang="en" b="1"/>
              <a:t>original 6 </a:t>
            </a:r>
            <a:br>
              <a:rPr lang="en" b="1"/>
            </a:br>
            <a:r>
              <a:rPr lang="en" b="1"/>
              <a:t>buildings. </a:t>
            </a:r>
            <a:endParaRPr/>
          </a:p>
          <a:p>
            <a:pPr marL="0" lvl="0" indent="0" algn="l" rtl="0">
              <a:spcBef>
                <a:spcPts val="1200"/>
              </a:spcBef>
              <a:spcAft>
                <a:spcPts val="1600"/>
              </a:spcAft>
              <a:buNone/>
            </a:pP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7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447200" y="674775"/>
            <a:ext cx="5702991" cy="3835513"/>
          </a:xfrm>
          <a:prstGeom prst="rect">
            <a:avLst/>
          </a:prstGeom>
          <a:noFill/>
          <a:ln>
            <a:noFill/>
          </a:ln>
        </p:spPr>
      </p:pic>
      <p:sp>
        <p:nvSpPr>
          <p:cNvPr id="572" name="Google Shape;572;p78"/>
          <p:cNvSpPr txBox="1"/>
          <p:nvPr/>
        </p:nvSpPr>
        <p:spPr>
          <a:xfrm>
            <a:off x="228600" y="83661"/>
            <a:ext cx="87630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EXISTING LODGE</a:t>
            </a:r>
            <a:endParaRPr sz="2400" b="1">
              <a:solidFill>
                <a:schemeClr val="dk1"/>
              </a:solidFill>
              <a:latin typeface="Calibri"/>
              <a:ea typeface="Calibri"/>
              <a:cs typeface="Calibri"/>
              <a:sym typeface="Calibri"/>
            </a:endParaRPr>
          </a:p>
        </p:txBody>
      </p:sp>
      <p:sp>
        <p:nvSpPr>
          <p:cNvPr id="573" name="Google Shape;573;p78"/>
          <p:cNvSpPr/>
          <p:nvPr/>
        </p:nvSpPr>
        <p:spPr>
          <a:xfrm>
            <a:off x="381000" y="1036250"/>
            <a:ext cx="2574300" cy="857400"/>
          </a:xfrm>
          <a:prstGeom prst="wedgeRoundRectCallout">
            <a:avLst>
              <a:gd name="adj1" fmla="val 87140"/>
              <a:gd name="adj2" fmla="val 69209"/>
              <a:gd name="adj3" fmla="val 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Dark outline reference box represents original Conant Lodge</a:t>
            </a:r>
            <a:endParaRPr sz="1800"/>
          </a:p>
        </p:txBody>
      </p:sp>
      <p:sp>
        <p:nvSpPr>
          <p:cNvPr id="574" name="Google Shape;574;p78"/>
          <p:cNvSpPr/>
          <p:nvPr/>
        </p:nvSpPr>
        <p:spPr>
          <a:xfrm>
            <a:off x="5492150" y="3536825"/>
            <a:ext cx="2846700" cy="116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 name="Freeform 1"/>
          <p:cNvSpPr/>
          <p:nvPr/>
        </p:nvSpPr>
        <p:spPr>
          <a:xfrm>
            <a:off x="3260008" y="1747192"/>
            <a:ext cx="3979961" cy="2547989"/>
          </a:xfrm>
          <a:custGeom>
            <a:avLst/>
            <a:gdLst>
              <a:gd name="connsiteX0" fmla="*/ 0 w 3979961"/>
              <a:gd name="connsiteY0" fmla="*/ 347821 h 2547989"/>
              <a:gd name="connsiteX1" fmla="*/ 2920256 w 3979961"/>
              <a:gd name="connsiteY1" fmla="*/ 331643 h 2547989"/>
              <a:gd name="connsiteX2" fmla="*/ 2920256 w 3979961"/>
              <a:gd name="connsiteY2" fmla="*/ 8089 h 2547989"/>
              <a:gd name="connsiteX3" fmla="*/ 3979961 w 3979961"/>
              <a:gd name="connsiteY3" fmla="*/ 0 h 2547989"/>
              <a:gd name="connsiteX4" fmla="*/ 3979961 w 3979961"/>
              <a:gd name="connsiteY4" fmla="*/ 954485 h 2547989"/>
              <a:gd name="connsiteX5" fmla="*/ 2475342 w 3979961"/>
              <a:gd name="connsiteY5" fmla="*/ 946396 h 2547989"/>
              <a:gd name="connsiteX6" fmla="*/ 2475342 w 3979961"/>
              <a:gd name="connsiteY6" fmla="*/ 1569238 h 2547989"/>
              <a:gd name="connsiteX7" fmla="*/ 1391369 w 3979961"/>
              <a:gd name="connsiteY7" fmla="*/ 1577327 h 2547989"/>
              <a:gd name="connsiteX8" fmla="*/ 1399458 w 3979961"/>
              <a:gd name="connsiteY8" fmla="*/ 2547989 h 2547989"/>
              <a:gd name="connsiteX9" fmla="*/ 404468 w 3979961"/>
              <a:gd name="connsiteY9" fmla="*/ 2531812 h 2547989"/>
              <a:gd name="connsiteX10" fmla="*/ 396379 w 3979961"/>
              <a:gd name="connsiteY10" fmla="*/ 1569238 h 2547989"/>
              <a:gd name="connsiteX11" fmla="*/ 0 w 3979961"/>
              <a:gd name="connsiteY11" fmla="*/ 1561149 h 2547989"/>
              <a:gd name="connsiteX12" fmla="*/ 0 w 3979961"/>
              <a:gd name="connsiteY12" fmla="*/ 347821 h 254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9961" h="2547989">
                <a:moveTo>
                  <a:pt x="0" y="347821"/>
                </a:moveTo>
                <a:lnTo>
                  <a:pt x="2920256" y="331643"/>
                </a:lnTo>
                <a:lnTo>
                  <a:pt x="2920256" y="8089"/>
                </a:lnTo>
                <a:lnTo>
                  <a:pt x="3979961" y="0"/>
                </a:lnTo>
                <a:lnTo>
                  <a:pt x="3979961" y="954485"/>
                </a:lnTo>
                <a:lnTo>
                  <a:pt x="2475342" y="946396"/>
                </a:lnTo>
                <a:lnTo>
                  <a:pt x="2475342" y="1569238"/>
                </a:lnTo>
                <a:lnTo>
                  <a:pt x="1391369" y="1577327"/>
                </a:lnTo>
                <a:cubicBezTo>
                  <a:pt x="1394065" y="1900881"/>
                  <a:pt x="1396762" y="2224435"/>
                  <a:pt x="1399458" y="2547989"/>
                </a:cubicBezTo>
                <a:lnTo>
                  <a:pt x="404468" y="2531812"/>
                </a:lnTo>
                <a:cubicBezTo>
                  <a:pt x="401772" y="2210954"/>
                  <a:pt x="399075" y="1890096"/>
                  <a:pt x="396379" y="1569238"/>
                </a:cubicBezTo>
                <a:lnTo>
                  <a:pt x="0" y="1561149"/>
                </a:lnTo>
                <a:lnTo>
                  <a:pt x="0" y="347821"/>
                </a:lnTo>
                <a:close/>
              </a:path>
            </a:pathLst>
          </a:cu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pic>
        <p:nvPicPr>
          <p:cNvPr id="580" name="Google Shape;580;p7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447200" y="674775"/>
            <a:ext cx="5702991" cy="3835513"/>
          </a:xfrm>
          <a:prstGeom prst="rect">
            <a:avLst/>
          </a:prstGeom>
          <a:noFill/>
          <a:ln>
            <a:noFill/>
          </a:ln>
        </p:spPr>
      </p:pic>
      <p:sp>
        <p:nvSpPr>
          <p:cNvPr id="582" name="Google Shape;582;p79"/>
          <p:cNvSpPr txBox="1"/>
          <p:nvPr/>
        </p:nvSpPr>
        <p:spPr>
          <a:xfrm>
            <a:off x="228600" y="83661"/>
            <a:ext cx="8763000" cy="34624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EXISTING LODGE</a:t>
            </a:r>
            <a:endParaRPr sz="2400" b="1">
              <a:solidFill>
                <a:schemeClr val="dk1"/>
              </a:solidFill>
              <a:latin typeface="Calibri"/>
              <a:ea typeface="Calibri"/>
              <a:cs typeface="Calibri"/>
              <a:sym typeface="Calibri"/>
            </a:endParaRPr>
          </a:p>
        </p:txBody>
      </p:sp>
      <p:sp>
        <p:nvSpPr>
          <p:cNvPr id="583" name="Google Shape;583;p79"/>
          <p:cNvSpPr/>
          <p:nvPr/>
        </p:nvSpPr>
        <p:spPr>
          <a:xfrm flipH="1">
            <a:off x="167500" y="2230200"/>
            <a:ext cx="1435800" cy="683100"/>
          </a:xfrm>
          <a:prstGeom prst="rightArrow">
            <a:avLst>
              <a:gd name="adj1" fmla="val 50000"/>
              <a:gd name="adj2" fmla="val 50000"/>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rPr>
              <a:t>West</a:t>
            </a:r>
            <a:endParaRPr sz="1800" b="1">
              <a:solidFill>
                <a:srgbClr val="FFFFFF"/>
              </a:solidFill>
            </a:endParaRPr>
          </a:p>
        </p:txBody>
      </p:sp>
      <p:sp>
        <p:nvSpPr>
          <p:cNvPr id="584" name="Google Shape;584;p79"/>
          <p:cNvSpPr/>
          <p:nvPr/>
        </p:nvSpPr>
        <p:spPr>
          <a:xfrm rot="5400000" flipH="1">
            <a:off x="3854100" y="490650"/>
            <a:ext cx="1435800" cy="683100"/>
          </a:xfrm>
          <a:prstGeom prst="rightArrow">
            <a:avLst>
              <a:gd name="adj1" fmla="val 50000"/>
              <a:gd name="adj2" fmla="val 50000"/>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rPr>
              <a:t>North</a:t>
            </a:r>
            <a:endParaRPr sz="1800" b="1">
              <a:solidFill>
                <a:srgbClr val="FFFFFF"/>
              </a:solidFill>
            </a:endParaRPr>
          </a:p>
        </p:txBody>
      </p:sp>
      <p:sp>
        <p:nvSpPr>
          <p:cNvPr id="585" name="Google Shape;585;p79"/>
          <p:cNvSpPr/>
          <p:nvPr/>
        </p:nvSpPr>
        <p:spPr>
          <a:xfrm>
            <a:off x="7457300" y="2230200"/>
            <a:ext cx="1435800" cy="683100"/>
          </a:xfrm>
          <a:prstGeom prst="rightArrow">
            <a:avLst>
              <a:gd name="adj1" fmla="val 50000"/>
              <a:gd name="adj2" fmla="val 50000"/>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rPr>
              <a:t>East</a:t>
            </a:r>
            <a:endParaRPr sz="1800" b="1">
              <a:solidFill>
                <a:srgbClr val="FFFFFF"/>
              </a:solidFill>
            </a:endParaRPr>
          </a:p>
        </p:txBody>
      </p:sp>
      <p:sp>
        <p:nvSpPr>
          <p:cNvPr id="586" name="Google Shape;586;p79"/>
          <p:cNvSpPr/>
          <p:nvPr/>
        </p:nvSpPr>
        <p:spPr>
          <a:xfrm rot="5400000">
            <a:off x="3854100" y="3904300"/>
            <a:ext cx="1435800" cy="683100"/>
          </a:xfrm>
          <a:prstGeom prst="rightArrow">
            <a:avLst>
              <a:gd name="adj1" fmla="val 50000"/>
              <a:gd name="adj2" fmla="val 50000"/>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rPr>
              <a:t>South</a:t>
            </a:r>
            <a:endParaRPr sz="1800" b="1">
              <a:solidFill>
                <a:srgbClr val="FFFFFF"/>
              </a:solidFill>
            </a:endParaRPr>
          </a:p>
        </p:txBody>
      </p:sp>
      <p:sp>
        <p:nvSpPr>
          <p:cNvPr id="587" name="Google Shape;587;p79"/>
          <p:cNvSpPr/>
          <p:nvPr/>
        </p:nvSpPr>
        <p:spPr>
          <a:xfrm>
            <a:off x="4399225" y="1608725"/>
            <a:ext cx="1754400" cy="469200"/>
          </a:xfrm>
          <a:prstGeom prst="rect">
            <a:avLst/>
          </a:prstGeom>
          <a:solidFill>
            <a:srgbClr val="FF0000">
              <a:alpha val="2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79"/>
          <p:cNvSpPr/>
          <p:nvPr/>
        </p:nvSpPr>
        <p:spPr>
          <a:xfrm>
            <a:off x="4798800" y="2136550"/>
            <a:ext cx="961200" cy="1235400"/>
          </a:xfrm>
          <a:prstGeom prst="rect">
            <a:avLst/>
          </a:prstGeom>
          <a:solidFill>
            <a:srgbClr val="FF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79"/>
          <p:cNvSpPr/>
          <p:nvPr/>
        </p:nvSpPr>
        <p:spPr>
          <a:xfrm>
            <a:off x="572600" y="751325"/>
            <a:ext cx="2574300" cy="857400"/>
          </a:xfrm>
          <a:prstGeom prst="wedgeRoundRectCallout">
            <a:avLst>
              <a:gd name="adj1" fmla="val 126289"/>
              <a:gd name="adj2" fmla="val 77446"/>
              <a:gd name="adj3" fmla="val 0"/>
            </a:avLst>
          </a:prstGeom>
          <a:solidFill>
            <a:srgbClr val="FF0000">
              <a:alpha val="219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Pink represents </a:t>
            </a:r>
            <a:r>
              <a:rPr lang="en" sz="1800" b="1"/>
              <a:t>dining area </a:t>
            </a:r>
            <a:br>
              <a:rPr lang="en" sz="1800" b="1"/>
            </a:br>
            <a:r>
              <a:rPr lang="en" sz="1800"/>
              <a:t>for each plan</a:t>
            </a:r>
            <a:endParaRPr sz="1800"/>
          </a:p>
        </p:txBody>
      </p:sp>
      <p:sp>
        <p:nvSpPr>
          <p:cNvPr id="590" name="Google Shape;590;p79"/>
          <p:cNvSpPr/>
          <p:nvPr/>
        </p:nvSpPr>
        <p:spPr>
          <a:xfrm>
            <a:off x="5605375" y="3442050"/>
            <a:ext cx="2967300" cy="1121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79"/>
          <p:cNvSpPr/>
          <p:nvPr/>
        </p:nvSpPr>
        <p:spPr>
          <a:xfrm>
            <a:off x="6314250" y="1745125"/>
            <a:ext cx="1467300" cy="826500"/>
          </a:xfrm>
          <a:prstGeom prst="rect">
            <a:avLst/>
          </a:prstGeom>
          <a:solidFill>
            <a:srgbClr val="FFFF00">
              <a:alpha val="2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79"/>
          <p:cNvSpPr/>
          <p:nvPr/>
        </p:nvSpPr>
        <p:spPr>
          <a:xfrm>
            <a:off x="6153625" y="3705750"/>
            <a:ext cx="2739600" cy="857400"/>
          </a:xfrm>
          <a:prstGeom prst="wedgeRoundRectCallout">
            <a:avLst>
              <a:gd name="adj1" fmla="val -18785"/>
              <a:gd name="adj2" fmla="val -217142"/>
              <a:gd name="adj3" fmla="val 0"/>
            </a:avLst>
          </a:prstGeom>
          <a:solidFill>
            <a:srgbClr val="FFFF00">
              <a:alpha val="2196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Yellow represents </a:t>
            </a:r>
            <a:r>
              <a:rPr lang="en" sz="1800" b="1"/>
              <a:t>kitchen area</a:t>
            </a:r>
            <a:r>
              <a:rPr lang="en" sz="1800"/>
              <a:t> </a:t>
            </a:r>
            <a:br>
              <a:rPr lang="en" sz="1800"/>
            </a:br>
            <a:r>
              <a:rPr lang="en" sz="1800"/>
              <a:t>for each plan</a:t>
            </a:r>
            <a:endParaRPr sz="1800"/>
          </a:p>
        </p:txBody>
      </p:sp>
      <p:sp>
        <p:nvSpPr>
          <p:cNvPr id="16" name="Freeform 15"/>
          <p:cNvSpPr/>
          <p:nvPr/>
        </p:nvSpPr>
        <p:spPr>
          <a:xfrm>
            <a:off x="3260008" y="1747192"/>
            <a:ext cx="3979961" cy="2547989"/>
          </a:xfrm>
          <a:custGeom>
            <a:avLst/>
            <a:gdLst>
              <a:gd name="connsiteX0" fmla="*/ 0 w 3979961"/>
              <a:gd name="connsiteY0" fmla="*/ 347821 h 2547989"/>
              <a:gd name="connsiteX1" fmla="*/ 2920256 w 3979961"/>
              <a:gd name="connsiteY1" fmla="*/ 331643 h 2547989"/>
              <a:gd name="connsiteX2" fmla="*/ 2920256 w 3979961"/>
              <a:gd name="connsiteY2" fmla="*/ 8089 h 2547989"/>
              <a:gd name="connsiteX3" fmla="*/ 3979961 w 3979961"/>
              <a:gd name="connsiteY3" fmla="*/ 0 h 2547989"/>
              <a:gd name="connsiteX4" fmla="*/ 3979961 w 3979961"/>
              <a:gd name="connsiteY4" fmla="*/ 954485 h 2547989"/>
              <a:gd name="connsiteX5" fmla="*/ 2475342 w 3979961"/>
              <a:gd name="connsiteY5" fmla="*/ 946396 h 2547989"/>
              <a:gd name="connsiteX6" fmla="*/ 2475342 w 3979961"/>
              <a:gd name="connsiteY6" fmla="*/ 1569238 h 2547989"/>
              <a:gd name="connsiteX7" fmla="*/ 1391369 w 3979961"/>
              <a:gd name="connsiteY7" fmla="*/ 1577327 h 2547989"/>
              <a:gd name="connsiteX8" fmla="*/ 1399458 w 3979961"/>
              <a:gd name="connsiteY8" fmla="*/ 2547989 h 2547989"/>
              <a:gd name="connsiteX9" fmla="*/ 404468 w 3979961"/>
              <a:gd name="connsiteY9" fmla="*/ 2531812 h 2547989"/>
              <a:gd name="connsiteX10" fmla="*/ 396379 w 3979961"/>
              <a:gd name="connsiteY10" fmla="*/ 1569238 h 2547989"/>
              <a:gd name="connsiteX11" fmla="*/ 0 w 3979961"/>
              <a:gd name="connsiteY11" fmla="*/ 1561149 h 2547989"/>
              <a:gd name="connsiteX12" fmla="*/ 0 w 3979961"/>
              <a:gd name="connsiteY12" fmla="*/ 347821 h 254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9961" h="2547989">
                <a:moveTo>
                  <a:pt x="0" y="347821"/>
                </a:moveTo>
                <a:lnTo>
                  <a:pt x="2920256" y="331643"/>
                </a:lnTo>
                <a:lnTo>
                  <a:pt x="2920256" y="8089"/>
                </a:lnTo>
                <a:lnTo>
                  <a:pt x="3979961" y="0"/>
                </a:lnTo>
                <a:lnTo>
                  <a:pt x="3979961" y="954485"/>
                </a:lnTo>
                <a:lnTo>
                  <a:pt x="2475342" y="946396"/>
                </a:lnTo>
                <a:lnTo>
                  <a:pt x="2475342" y="1569238"/>
                </a:lnTo>
                <a:lnTo>
                  <a:pt x="1391369" y="1577327"/>
                </a:lnTo>
                <a:cubicBezTo>
                  <a:pt x="1394065" y="1900881"/>
                  <a:pt x="1396762" y="2224435"/>
                  <a:pt x="1399458" y="2547989"/>
                </a:cubicBezTo>
                <a:lnTo>
                  <a:pt x="404468" y="2531812"/>
                </a:lnTo>
                <a:cubicBezTo>
                  <a:pt x="401772" y="2210954"/>
                  <a:pt x="399075" y="1890096"/>
                  <a:pt x="396379" y="1569238"/>
                </a:cubicBezTo>
                <a:lnTo>
                  <a:pt x="0" y="1561149"/>
                </a:lnTo>
                <a:lnTo>
                  <a:pt x="0" y="347821"/>
                </a:lnTo>
                <a:close/>
              </a:path>
            </a:pathLst>
          </a:cu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pic>
        <p:nvPicPr>
          <p:cNvPr id="598" name="Google Shape;598;p8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447200" y="674775"/>
            <a:ext cx="5702991" cy="3835513"/>
          </a:xfrm>
          <a:prstGeom prst="rect">
            <a:avLst/>
          </a:prstGeom>
          <a:noFill/>
          <a:ln>
            <a:noFill/>
          </a:ln>
        </p:spPr>
      </p:pic>
      <p:sp>
        <p:nvSpPr>
          <p:cNvPr id="600" name="Google Shape;600;p80"/>
          <p:cNvSpPr/>
          <p:nvPr/>
        </p:nvSpPr>
        <p:spPr>
          <a:xfrm>
            <a:off x="5492150" y="3536825"/>
            <a:ext cx="2846700" cy="1164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80"/>
          <p:cNvSpPr/>
          <p:nvPr/>
        </p:nvSpPr>
        <p:spPr>
          <a:xfrm rot="5400000">
            <a:off x="3854100" y="3904300"/>
            <a:ext cx="1435800" cy="6831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rPr>
              <a:t>South</a:t>
            </a:r>
            <a:endParaRPr sz="1800" b="1">
              <a:solidFill>
                <a:srgbClr val="FFFFFF"/>
              </a:solidFill>
            </a:endParaRPr>
          </a:p>
        </p:txBody>
      </p:sp>
      <p:sp>
        <p:nvSpPr>
          <p:cNvPr id="603" name="Google Shape;603;p80"/>
          <p:cNvSpPr txBox="1"/>
          <p:nvPr/>
        </p:nvSpPr>
        <p:spPr>
          <a:xfrm>
            <a:off x="251950" y="114300"/>
            <a:ext cx="54102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South Expansion</a:t>
            </a:r>
            <a:endParaRPr sz="2400" b="1">
              <a:solidFill>
                <a:schemeClr val="dk1"/>
              </a:solidFill>
              <a:latin typeface="Calibri"/>
              <a:ea typeface="Calibri"/>
              <a:cs typeface="Calibri"/>
              <a:sym typeface="Calibri"/>
            </a:endParaRPr>
          </a:p>
        </p:txBody>
      </p:sp>
      <p:sp>
        <p:nvSpPr>
          <p:cNvPr id="604" name="Google Shape;604;p80"/>
          <p:cNvSpPr txBox="1"/>
          <p:nvPr/>
        </p:nvSpPr>
        <p:spPr>
          <a:xfrm>
            <a:off x="251950" y="686025"/>
            <a:ext cx="4510200" cy="6831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alibri"/>
                <a:ea typeface="Calibri"/>
                <a:cs typeface="Calibri"/>
                <a:sym typeface="Calibri"/>
              </a:rPr>
              <a:t>Key features: </a:t>
            </a:r>
            <a:r>
              <a:rPr lang="en" sz="1800">
                <a:latin typeface="Calibri"/>
                <a:ea typeface="Calibri"/>
                <a:cs typeface="Calibri"/>
                <a:sym typeface="Calibri"/>
              </a:rPr>
              <a:t>Expand kitchen, dining, and/or living footprint south of existing line.</a:t>
            </a:r>
            <a:endParaRPr sz="1800">
              <a:latin typeface="Calibri"/>
              <a:ea typeface="Calibri"/>
              <a:cs typeface="Calibri"/>
              <a:sym typeface="Calibri"/>
            </a:endParaRPr>
          </a:p>
        </p:txBody>
      </p:sp>
      <p:sp>
        <p:nvSpPr>
          <p:cNvPr id="605" name="Google Shape;605;p80"/>
          <p:cNvSpPr txBox="1"/>
          <p:nvPr/>
        </p:nvSpPr>
        <p:spPr>
          <a:xfrm>
            <a:off x="5315775" y="3612050"/>
            <a:ext cx="3606000" cy="13050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alibri"/>
                <a:ea typeface="Calibri"/>
                <a:cs typeface="Calibri"/>
                <a:sym typeface="Calibri"/>
              </a:rPr>
              <a:t>Key result: </a:t>
            </a:r>
            <a:r>
              <a:rPr lang="en" sz="1800">
                <a:latin typeface="Calibri"/>
                <a:ea typeface="Calibri"/>
                <a:cs typeface="Calibri"/>
                <a:sym typeface="Calibri"/>
              </a:rPr>
              <a:t>Significant change to historic front of Camp. Space constraint due to driveway. Greater distance to septic. Not considered.</a:t>
            </a:r>
            <a:endParaRPr sz="1800">
              <a:latin typeface="Calibri"/>
              <a:ea typeface="Calibri"/>
              <a:cs typeface="Calibri"/>
              <a:sym typeface="Calibri"/>
            </a:endParaRPr>
          </a:p>
        </p:txBody>
      </p:sp>
      <p:sp>
        <p:nvSpPr>
          <p:cNvPr id="606" name="Google Shape;606;p80"/>
          <p:cNvSpPr/>
          <p:nvPr/>
        </p:nvSpPr>
        <p:spPr>
          <a:xfrm>
            <a:off x="4399225" y="1608725"/>
            <a:ext cx="1754400" cy="469200"/>
          </a:xfrm>
          <a:prstGeom prst="rect">
            <a:avLst/>
          </a:prstGeom>
          <a:solidFill>
            <a:srgbClr val="FF0000">
              <a:alpha val="2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80"/>
          <p:cNvSpPr/>
          <p:nvPr/>
        </p:nvSpPr>
        <p:spPr>
          <a:xfrm>
            <a:off x="4798800" y="2136550"/>
            <a:ext cx="961200" cy="1235400"/>
          </a:xfrm>
          <a:prstGeom prst="rect">
            <a:avLst/>
          </a:prstGeom>
          <a:solidFill>
            <a:srgbClr val="FF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80"/>
          <p:cNvSpPr/>
          <p:nvPr/>
        </p:nvSpPr>
        <p:spPr>
          <a:xfrm>
            <a:off x="6314250" y="1745125"/>
            <a:ext cx="1467300" cy="826500"/>
          </a:xfrm>
          <a:prstGeom prst="rect">
            <a:avLst/>
          </a:prstGeom>
          <a:solidFill>
            <a:srgbClr val="FFFF00">
              <a:alpha val="2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80"/>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pPr marL="0" lvl="0" indent="0" algn="r" rtl="0">
                <a:spcBef>
                  <a:spcPts val="0"/>
                </a:spcBef>
                <a:spcAft>
                  <a:spcPts val="0"/>
                </a:spcAft>
                <a:buClr>
                  <a:srgbClr val="000000"/>
                </a:buClr>
                <a:buFont typeface="Arial"/>
                <a:buNone/>
              </a:pPr>
              <a:t>32</a:t>
            </a:fld>
            <a:endParaRPr/>
          </a:p>
        </p:txBody>
      </p:sp>
      <p:sp>
        <p:nvSpPr>
          <p:cNvPr id="16" name="Freeform 15"/>
          <p:cNvSpPr/>
          <p:nvPr/>
        </p:nvSpPr>
        <p:spPr>
          <a:xfrm>
            <a:off x="3260008" y="1747192"/>
            <a:ext cx="3979961" cy="2547989"/>
          </a:xfrm>
          <a:custGeom>
            <a:avLst/>
            <a:gdLst>
              <a:gd name="connsiteX0" fmla="*/ 0 w 3979961"/>
              <a:gd name="connsiteY0" fmla="*/ 347821 h 2547989"/>
              <a:gd name="connsiteX1" fmla="*/ 2920256 w 3979961"/>
              <a:gd name="connsiteY1" fmla="*/ 331643 h 2547989"/>
              <a:gd name="connsiteX2" fmla="*/ 2920256 w 3979961"/>
              <a:gd name="connsiteY2" fmla="*/ 8089 h 2547989"/>
              <a:gd name="connsiteX3" fmla="*/ 3979961 w 3979961"/>
              <a:gd name="connsiteY3" fmla="*/ 0 h 2547989"/>
              <a:gd name="connsiteX4" fmla="*/ 3979961 w 3979961"/>
              <a:gd name="connsiteY4" fmla="*/ 954485 h 2547989"/>
              <a:gd name="connsiteX5" fmla="*/ 2475342 w 3979961"/>
              <a:gd name="connsiteY5" fmla="*/ 946396 h 2547989"/>
              <a:gd name="connsiteX6" fmla="*/ 2475342 w 3979961"/>
              <a:gd name="connsiteY6" fmla="*/ 1569238 h 2547989"/>
              <a:gd name="connsiteX7" fmla="*/ 1391369 w 3979961"/>
              <a:gd name="connsiteY7" fmla="*/ 1577327 h 2547989"/>
              <a:gd name="connsiteX8" fmla="*/ 1399458 w 3979961"/>
              <a:gd name="connsiteY8" fmla="*/ 2547989 h 2547989"/>
              <a:gd name="connsiteX9" fmla="*/ 404468 w 3979961"/>
              <a:gd name="connsiteY9" fmla="*/ 2531812 h 2547989"/>
              <a:gd name="connsiteX10" fmla="*/ 396379 w 3979961"/>
              <a:gd name="connsiteY10" fmla="*/ 1569238 h 2547989"/>
              <a:gd name="connsiteX11" fmla="*/ 0 w 3979961"/>
              <a:gd name="connsiteY11" fmla="*/ 1561149 h 2547989"/>
              <a:gd name="connsiteX12" fmla="*/ 0 w 3979961"/>
              <a:gd name="connsiteY12" fmla="*/ 347821 h 254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9961" h="2547989">
                <a:moveTo>
                  <a:pt x="0" y="347821"/>
                </a:moveTo>
                <a:lnTo>
                  <a:pt x="2920256" y="331643"/>
                </a:lnTo>
                <a:lnTo>
                  <a:pt x="2920256" y="8089"/>
                </a:lnTo>
                <a:lnTo>
                  <a:pt x="3979961" y="0"/>
                </a:lnTo>
                <a:lnTo>
                  <a:pt x="3979961" y="954485"/>
                </a:lnTo>
                <a:lnTo>
                  <a:pt x="2475342" y="946396"/>
                </a:lnTo>
                <a:lnTo>
                  <a:pt x="2475342" y="1569238"/>
                </a:lnTo>
                <a:lnTo>
                  <a:pt x="1391369" y="1577327"/>
                </a:lnTo>
                <a:cubicBezTo>
                  <a:pt x="1394065" y="1900881"/>
                  <a:pt x="1396762" y="2224435"/>
                  <a:pt x="1399458" y="2547989"/>
                </a:cubicBezTo>
                <a:lnTo>
                  <a:pt x="404468" y="2531812"/>
                </a:lnTo>
                <a:cubicBezTo>
                  <a:pt x="401772" y="2210954"/>
                  <a:pt x="399075" y="1890096"/>
                  <a:pt x="396379" y="1569238"/>
                </a:cubicBezTo>
                <a:lnTo>
                  <a:pt x="0" y="1561149"/>
                </a:lnTo>
                <a:lnTo>
                  <a:pt x="0" y="347821"/>
                </a:lnTo>
                <a:close/>
              </a:path>
            </a:pathLst>
          </a:cu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pic>
        <p:nvPicPr>
          <p:cNvPr id="614" name="Google Shape;614;p81" descr="C:\Users\Owner\Dropbox\CRC Lodge Projects\Evaluation Criteria and Plans for Sept 6\Concept files for evaluation\West Alt 1.jpg"/>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295275" y="612900"/>
            <a:ext cx="6743827" cy="4045801"/>
          </a:xfrm>
          <a:prstGeom prst="rect">
            <a:avLst/>
          </a:prstGeom>
          <a:noFill/>
          <a:ln>
            <a:noFill/>
          </a:ln>
        </p:spPr>
      </p:pic>
      <p:sp>
        <p:nvSpPr>
          <p:cNvPr id="616" name="Google Shape;616;p81"/>
          <p:cNvSpPr txBox="1"/>
          <p:nvPr/>
        </p:nvSpPr>
        <p:spPr>
          <a:xfrm>
            <a:off x="251950" y="114300"/>
            <a:ext cx="54102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1">
                <a:solidFill>
                  <a:schemeClr val="dk1"/>
                </a:solidFill>
                <a:latin typeface="Calibri"/>
                <a:ea typeface="Calibri"/>
                <a:cs typeface="Calibri"/>
                <a:sym typeface="Calibri"/>
              </a:rPr>
              <a:t>West Concept (one example)</a:t>
            </a:r>
            <a:endParaRPr sz="2400" b="1">
              <a:solidFill>
                <a:schemeClr val="dk1"/>
              </a:solidFill>
              <a:latin typeface="Calibri"/>
              <a:ea typeface="Calibri"/>
              <a:cs typeface="Calibri"/>
              <a:sym typeface="Calibri"/>
            </a:endParaRPr>
          </a:p>
        </p:txBody>
      </p:sp>
      <p:sp>
        <p:nvSpPr>
          <p:cNvPr id="617" name="Google Shape;617;p81"/>
          <p:cNvSpPr/>
          <p:nvPr/>
        </p:nvSpPr>
        <p:spPr>
          <a:xfrm flipH="1">
            <a:off x="167500" y="2230200"/>
            <a:ext cx="1435800" cy="6831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rPr>
              <a:t>West</a:t>
            </a:r>
            <a:endParaRPr sz="1800" b="1">
              <a:solidFill>
                <a:srgbClr val="FFFFFF"/>
              </a:solidFill>
            </a:endParaRPr>
          </a:p>
        </p:txBody>
      </p:sp>
      <p:sp>
        <p:nvSpPr>
          <p:cNvPr id="618" name="Google Shape;618;p81"/>
          <p:cNvSpPr/>
          <p:nvPr/>
        </p:nvSpPr>
        <p:spPr>
          <a:xfrm>
            <a:off x="3319125" y="2136250"/>
            <a:ext cx="2352600" cy="1234800"/>
          </a:xfrm>
          <a:prstGeom prst="rect">
            <a:avLst/>
          </a:prstGeom>
          <a:solidFill>
            <a:srgbClr val="FF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81"/>
          <p:cNvSpPr/>
          <p:nvPr/>
        </p:nvSpPr>
        <p:spPr>
          <a:xfrm>
            <a:off x="808075" y="591150"/>
            <a:ext cx="5176500" cy="90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81"/>
          <p:cNvSpPr/>
          <p:nvPr/>
        </p:nvSpPr>
        <p:spPr>
          <a:xfrm>
            <a:off x="5213725" y="3513125"/>
            <a:ext cx="3930300" cy="1630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81"/>
          <p:cNvSpPr/>
          <p:nvPr/>
        </p:nvSpPr>
        <p:spPr>
          <a:xfrm>
            <a:off x="5867400" y="3072050"/>
            <a:ext cx="3276600" cy="90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81"/>
          <p:cNvSpPr/>
          <p:nvPr/>
        </p:nvSpPr>
        <p:spPr>
          <a:xfrm>
            <a:off x="6238350" y="804350"/>
            <a:ext cx="1467300" cy="1849800"/>
          </a:xfrm>
          <a:prstGeom prst="rect">
            <a:avLst/>
          </a:prstGeom>
          <a:solidFill>
            <a:srgbClr val="FFFF00">
              <a:alpha val="2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81"/>
          <p:cNvSpPr txBox="1"/>
          <p:nvPr/>
        </p:nvSpPr>
        <p:spPr>
          <a:xfrm>
            <a:off x="721350" y="804350"/>
            <a:ext cx="4422300" cy="56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latin typeface="Calibri"/>
              <a:ea typeface="Calibri"/>
              <a:cs typeface="Calibri"/>
              <a:sym typeface="Calibri"/>
            </a:endParaRPr>
          </a:p>
          <a:p>
            <a:pPr marL="0" lvl="0" indent="0" algn="l" rtl="0">
              <a:spcBef>
                <a:spcPts val="0"/>
              </a:spcBef>
              <a:spcAft>
                <a:spcPts val="0"/>
              </a:spcAft>
              <a:buNone/>
            </a:pPr>
            <a:endParaRPr>
              <a:latin typeface="Calibri"/>
              <a:ea typeface="Calibri"/>
              <a:cs typeface="Calibri"/>
              <a:sym typeface="Calibri"/>
            </a:endParaRPr>
          </a:p>
        </p:txBody>
      </p:sp>
      <p:sp>
        <p:nvSpPr>
          <p:cNvPr id="624" name="Google Shape;624;p81"/>
          <p:cNvSpPr txBox="1"/>
          <p:nvPr/>
        </p:nvSpPr>
        <p:spPr>
          <a:xfrm>
            <a:off x="251950" y="689100"/>
            <a:ext cx="5236200" cy="6039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alibri"/>
                <a:ea typeface="Calibri"/>
                <a:cs typeface="Calibri"/>
                <a:sym typeface="Calibri"/>
              </a:rPr>
              <a:t>Key features: </a:t>
            </a:r>
            <a:r>
              <a:rPr lang="en" sz="1800">
                <a:solidFill>
                  <a:schemeClr val="dk1"/>
                </a:solidFill>
                <a:latin typeface="Calibri"/>
                <a:ea typeface="Calibri"/>
                <a:cs typeface="Calibri"/>
                <a:sym typeface="Calibri"/>
              </a:rPr>
              <a:t>Expand Lodge westward and slight northward. Move dining area to front of fireplace.</a:t>
            </a:r>
            <a:endParaRPr sz="1800">
              <a:latin typeface="Calibri"/>
              <a:ea typeface="Calibri"/>
              <a:cs typeface="Calibri"/>
              <a:sym typeface="Calibri"/>
            </a:endParaRPr>
          </a:p>
        </p:txBody>
      </p:sp>
      <p:sp>
        <p:nvSpPr>
          <p:cNvPr id="625" name="Google Shape;625;p81"/>
          <p:cNvSpPr txBox="1"/>
          <p:nvPr/>
        </p:nvSpPr>
        <p:spPr>
          <a:xfrm>
            <a:off x="5596375" y="3612000"/>
            <a:ext cx="3165000" cy="9900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alibri"/>
                <a:ea typeface="Calibri"/>
                <a:cs typeface="Calibri"/>
                <a:sym typeface="Calibri"/>
              </a:rPr>
              <a:t>Key result: </a:t>
            </a:r>
            <a:r>
              <a:rPr lang="en" sz="1800">
                <a:latin typeface="Calibri"/>
                <a:ea typeface="Calibri"/>
                <a:cs typeface="Calibri"/>
                <a:sym typeface="Calibri"/>
              </a:rPr>
              <a:t>Low ratings for guest flow, dining experience, historical feel, and crew access.</a:t>
            </a:r>
            <a:endParaRPr sz="1800">
              <a:latin typeface="Calibri"/>
              <a:ea typeface="Calibri"/>
              <a:cs typeface="Calibri"/>
              <a:sym typeface="Calibri"/>
            </a:endParaRPr>
          </a:p>
        </p:txBody>
      </p:sp>
      <p:sp>
        <p:nvSpPr>
          <p:cNvPr id="626" name="Google Shape;626;p81"/>
          <p:cNvSpPr txBox="1">
            <a:spLocks noGrp="1"/>
          </p:cNvSpPr>
          <p:nvPr>
            <p:ph type="sldNum" idx="12"/>
          </p:nvPr>
        </p:nvSpPr>
        <p:spPr>
          <a:xfrm>
            <a:off x="6553200" y="4767263"/>
            <a:ext cx="2133600" cy="273900"/>
          </a:xfrm>
          <a:prstGeom prst="rect">
            <a:avLst/>
          </a:prstGeom>
        </p:spPr>
        <p:txBody>
          <a:bodyPr spcFirstLastPara="1" wrap="square" lIns="91425" tIns="45700" rIns="91425" bIns="45700" anchor="ctr" anchorCtr="0">
            <a:noAutofit/>
          </a:bodyPr>
          <a:lstStyle/>
          <a:p>
            <a:pPr marL="0" lvl="0" indent="0" algn="r" rtl="0">
              <a:spcBef>
                <a:spcPts val="0"/>
              </a:spcBef>
              <a:spcAft>
                <a:spcPts val="0"/>
              </a:spcAft>
              <a:buClr>
                <a:srgbClr val="000000"/>
              </a:buClr>
              <a:buFont typeface="Arial"/>
              <a:buNone/>
            </a:pPr>
            <a:fld id="{00000000-1234-1234-1234-123412341234}" type="slidenum">
              <a:rPr lang="en"/>
              <a:pPr marL="0" lvl="0" indent="0" algn="r" rtl="0">
                <a:spcBef>
                  <a:spcPts val="0"/>
                </a:spcBef>
                <a:spcAft>
                  <a:spcPts val="0"/>
                </a:spcAft>
                <a:buClr>
                  <a:srgbClr val="000000"/>
                </a:buClr>
                <a:buFont typeface="Arial"/>
                <a:buNone/>
              </a:pPr>
              <a:t>33</a:t>
            </a:fld>
            <a:endParaRPr/>
          </a:p>
        </p:txBody>
      </p:sp>
      <p:sp>
        <p:nvSpPr>
          <p:cNvPr id="15" name="Freeform 14"/>
          <p:cNvSpPr/>
          <p:nvPr/>
        </p:nvSpPr>
        <p:spPr>
          <a:xfrm>
            <a:off x="3260008" y="1747192"/>
            <a:ext cx="3979961" cy="2547989"/>
          </a:xfrm>
          <a:custGeom>
            <a:avLst/>
            <a:gdLst>
              <a:gd name="connsiteX0" fmla="*/ 0 w 3979961"/>
              <a:gd name="connsiteY0" fmla="*/ 347821 h 2547989"/>
              <a:gd name="connsiteX1" fmla="*/ 2920256 w 3979961"/>
              <a:gd name="connsiteY1" fmla="*/ 331643 h 2547989"/>
              <a:gd name="connsiteX2" fmla="*/ 2920256 w 3979961"/>
              <a:gd name="connsiteY2" fmla="*/ 8089 h 2547989"/>
              <a:gd name="connsiteX3" fmla="*/ 3979961 w 3979961"/>
              <a:gd name="connsiteY3" fmla="*/ 0 h 2547989"/>
              <a:gd name="connsiteX4" fmla="*/ 3979961 w 3979961"/>
              <a:gd name="connsiteY4" fmla="*/ 954485 h 2547989"/>
              <a:gd name="connsiteX5" fmla="*/ 2475342 w 3979961"/>
              <a:gd name="connsiteY5" fmla="*/ 946396 h 2547989"/>
              <a:gd name="connsiteX6" fmla="*/ 2475342 w 3979961"/>
              <a:gd name="connsiteY6" fmla="*/ 1569238 h 2547989"/>
              <a:gd name="connsiteX7" fmla="*/ 1391369 w 3979961"/>
              <a:gd name="connsiteY7" fmla="*/ 1577327 h 2547989"/>
              <a:gd name="connsiteX8" fmla="*/ 1399458 w 3979961"/>
              <a:gd name="connsiteY8" fmla="*/ 2547989 h 2547989"/>
              <a:gd name="connsiteX9" fmla="*/ 404468 w 3979961"/>
              <a:gd name="connsiteY9" fmla="*/ 2531812 h 2547989"/>
              <a:gd name="connsiteX10" fmla="*/ 396379 w 3979961"/>
              <a:gd name="connsiteY10" fmla="*/ 1569238 h 2547989"/>
              <a:gd name="connsiteX11" fmla="*/ 0 w 3979961"/>
              <a:gd name="connsiteY11" fmla="*/ 1561149 h 2547989"/>
              <a:gd name="connsiteX12" fmla="*/ 0 w 3979961"/>
              <a:gd name="connsiteY12" fmla="*/ 347821 h 254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9961" h="2547989">
                <a:moveTo>
                  <a:pt x="0" y="347821"/>
                </a:moveTo>
                <a:lnTo>
                  <a:pt x="2920256" y="331643"/>
                </a:lnTo>
                <a:lnTo>
                  <a:pt x="2920256" y="8089"/>
                </a:lnTo>
                <a:lnTo>
                  <a:pt x="3979961" y="0"/>
                </a:lnTo>
                <a:lnTo>
                  <a:pt x="3979961" y="954485"/>
                </a:lnTo>
                <a:lnTo>
                  <a:pt x="2475342" y="946396"/>
                </a:lnTo>
                <a:lnTo>
                  <a:pt x="2475342" y="1569238"/>
                </a:lnTo>
                <a:lnTo>
                  <a:pt x="1391369" y="1577327"/>
                </a:lnTo>
                <a:cubicBezTo>
                  <a:pt x="1394065" y="1900881"/>
                  <a:pt x="1396762" y="2224435"/>
                  <a:pt x="1399458" y="2547989"/>
                </a:cubicBezTo>
                <a:lnTo>
                  <a:pt x="404468" y="2531812"/>
                </a:lnTo>
                <a:cubicBezTo>
                  <a:pt x="401772" y="2210954"/>
                  <a:pt x="399075" y="1890096"/>
                  <a:pt x="396379" y="1569238"/>
                </a:cubicBezTo>
                <a:lnTo>
                  <a:pt x="0" y="1561149"/>
                </a:lnTo>
                <a:lnTo>
                  <a:pt x="0" y="347821"/>
                </a:lnTo>
                <a:close/>
              </a:path>
            </a:pathLst>
          </a:cu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30"/>
        <p:cNvGrpSpPr/>
        <p:nvPr/>
      </p:nvGrpSpPr>
      <p:grpSpPr>
        <a:xfrm>
          <a:off x="0" y="0"/>
          <a:ext cx="0" cy="0"/>
          <a:chOff x="0" y="0"/>
          <a:chExt cx="0" cy="0"/>
        </a:xfrm>
      </p:grpSpPr>
      <p:pic>
        <p:nvPicPr>
          <p:cNvPr id="631" name="Google Shape;631;p8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2907312" y="900297"/>
            <a:ext cx="5236716" cy="3988198"/>
          </a:xfrm>
          <a:prstGeom prst="rect">
            <a:avLst/>
          </a:prstGeom>
          <a:noFill/>
          <a:ln>
            <a:noFill/>
          </a:ln>
        </p:spPr>
      </p:pic>
      <p:sp>
        <p:nvSpPr>
          <p:cNvPr id="632" name="Google Shape;632;p82"/>
          <p:cNvSpPr txBox="1"/>
          <p:nvPr/>
        </p:nvSpPr>
        <p:spPr>
          <a:xfrm>
            <a:off x="251950" y="114300"/>
            <a:ext cx="65298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1" i="0" strike="noStrike" cap="none">
                <a:solidFill>
                  <a:schemeClr val="dk1"/>
                </a:solidFill>
                <a:latin typeface="Calibri"/>
                <a:ea typeface="Calibri"/>
                <a:cs typeface="Calibri"/>
                <a:sym typeface="Calibri"/>
              </a:rPr>
              <a:t>North </a:t>
            </a:r>
            <a:r>
              <a:rPr lang="en" sz="2400" b="1">
                <a:solidFill>
                  <a:schemeClr val="dk1"/>
                </a:solidFill>
                <a:latin typeface="Calibri"/>
                <a:ea typeface="Calibri"/>
                <a:cs typeface="Calibri"/>
                <a:sym typeface="Calibri"/>
              </a:rPr>
              <a:t>C</a:t>
            </a:r>
            <a:r>
              <a:rPr lang="en" sz="2400" b="1" i="0" strike="noStrike" cap="none">
                <a:solidFill>
                  <a:schemeClr val="dk1"/>
                </a:solidFill>
                <a:latin typeface="Calibri"/>
                <a:ea typeface="Calibri"/>
                <a:cs typeface="Calibri"/>
                <a:sym typeface="Calibri"/>
              </a:rPr>
              <a:t>oncept (</a:t>
            </a:r>
            <a:r>
              <a:rPr lang="en" sz="2400" b="1">
                <a:solidFill>
                  <a:schemeClr val="dk1"/>
                </a:solidFill>
                <a:latin typeface="Calibri"/>
                <a:ea typeface="Calibri"/>
                <a:cs typeface="Calibri"/>
                <a:sym typeface="Calibri"/>
              </a:rPr>
              <a:t>one</a:t>
            </a:r>
            <a:r>
              <a:rPr lang="en" sz="2400" b="1" i="0" strike="noStrike" cap="none">
                <a:solidFill>
                  <a:schemeClr val="dk1"/>
                </a:solidFill>
                <a:latin typeface="Calibri"/>
                <a:ea typeface="Calibri"/>
                <a:cs typeface="Calibri"/>
                <a:sym typeface="Calibri"/>
              </a:rPr>
              <a:t> example)</a:t>
            </a:r>
            <a:endParaRPr sz="2400" b="1">
              <a:solidFill>
                <a:schemeClr val="dk1"/>
              </a:solidFill>
              <a:latin typeface="Calibri"/>
              <a:ea typeface="Calibri"/>
              <a:cs typeface="Calibri"/>
              <a:sym typeface="Calibri"/>
            </a:endParaRPr>
          </a:p>
        </p:txBody>
      </p:sp>
      <p:sp>
        <p:nvSpPr>
          <p:cNvPr id="633" name="Google Shape;633;p82"/>
          <p:cNvSpPr/>
          <p:nvPr/>
        </p:nvSpPr>
        <p:spPr>
          <a:xfrm rot="-5400000">
            <a:off x="3854100" y="490650"/>
            <a:ext cx="1435800" cy="683100"/>
          </a:xfrm>
          <a:prstGeom prst="rightArrow">
            <a:avLst>
              <a:gd name="adj1" fmla="val 50000"/>
              <a:gd name="adj2" fmla="val 50000"/>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82"/>
          <p:cNvSpPr/>
          <p:nvPr/>
        </p:nvSpPr>
        <p:spPr>
          <a:xfrm rot="5400000" flipH="1">
            <a:off x="3854100" y="490650"/>
            <a:ext cx="1435800" cy="683100"/>
          </a:xfrm>
          <a:prstGeom prs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rPr>
              <a:t>North</a:t>
            </a:r>
            <a:endParaRPr sz="1800" b="1">
              <a:solidFill>
                <a:srgbClr val="FFFFFF"/>
              </a:solidFill>
            </a:endParaRPr>
          </a:p>
        </p:txBody>
      </p:sp>
      <p:sp>
        <p:nvSpPr>
          <p:cNvPr id="635" name="Google Shape;635;p82"/>
          <p:cNvSpPr/>
          <p:nvPr/>
        </p:nvSpPr>
        <p:spPr>
          <a:xfrm>
            <a:off x="6091600" y="3832200"/>
            <a:ext cx="2595300" cy="10566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82"/>
          <p:cNvSpPr/>
          <p:nvPr/>
        </p:nvSpPr>
        <p:spPr>
          <a:xfrm>
            <a:off x="3967725" y="1458650"/>
            <a:ext cx="1754400" cy="1721400"/>
          </a:xfrm>
          <a:prstGeom prst="rect">
            <a:avLst/>
          </a:prstGeom>
          <a:solidFill>
            <a:srgbClr val="FF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82"/>
          <p:cNvSpPr/>
          <p:nvPr/>
        </p:nvSpPr>
        <p:spPr>
          <a:xfrm>
            <a:off x="6353775" y="1871850"/>
            <a:ext cx="1467300" cy="1849800"/>
          </a:xfrm>
          <a:prstGeom prst="rect">
            <a:avLst/>
          </a:prstGeom>
          <a:solidFill>
            <a:srgbClr val="FFFF00">
              <a:alpha val="2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82"/>
          <p:cNvSpPr/>
          <p:nvPr/>
        </p:nvSpPr>
        <p:spPr>
          <a:xfrm>
            <a:off x="5813750" y="2271575"/>
            <a:ext cx="540000" cy="1166400"/>
          </a:xfrm>
          <a:prstGeom prst="rect">
            <a:avLst/>
          </a:prstGeom>
          <a:solidFill>
            <a:srgbClr val="FFFF00">
              <a:alpha val="2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82"/>
          <p:cNvSpPr txBox="1"/>
          <p:nvPr/>
        </p:nvSpPr>
        <p:spPr>
          <a:xfrm>
            <a:off x="251950" y="729475"/>
            <a:ext cx="3119700" cy="6363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alibri"/>
                <a:ea typeface="Calibri"/>
                <a:cs typeface="Calibri"/>
                <a:sym typeface="Calibri"/>
              </a:rPr>
              <a:t>Key features: </a:t>
            </a:r>
            <a:r>
              <a:rPr lang="en" sz="1800">
                <a:solidFill>
                  <a:schemeClr val="dk1"/>
                </a:solidFill>
                <a:latin typeface="Calibri"/>
                <a:ea typeface="Calibri"/>
                <a:cs typeface="Calibri"/>
                <a:sym typeface="Calibri"/>
              </a:rPr>
              <a:t>Northern Expansion of the dining porch</a:t>
            </a:r>
            <a:endParaRPr sz="1800">
              <a:solidFill>
                <a:schemeClr val="dk1"/>
              </a:solidFill>
              <a:latin typeface="Calibri"/>
              <a:ea typeface="Calibri"/>
              <a:cs typeface="Calibri"/>
              <a:sym typeface="Calibri"/>
            </a:endParaRPr>
          </a:p>
        </p:txBody>
      </p:sp>
      <p:sp>
        <p:nvSpPr>
          <p:cNvPr id="641" name="Google Shape;641;p82"/>
          <p:cNvSpPr txBox="1"/>
          <p:nvPr/>
        </p:nvSpPr>
        <p:spPr>
          <a:xfrm>
            <a:off x="251950" y="2091950"/>
            <a:ext cx="2529000" cy="27969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alibri"/>
                <a:ea typeface="Calibri"/>
                <a:cs typeface="Calibri"/>
                <a:sym typeface="Calibri"/>
              </a:rPr>
              <a:t>Key result: </a:t>
            </a:r>
            <a:r>
              <a:rPr lang="en" sz="1800">
                <a:solidFill>
                  <a:schemeClr val="dk1"/>
                </a:solidFill>
                <a:latin typeface="Calibri"/>
                <a:ea typeface="Calibri"/>
                <a:cs typeface="Calibri"/>
                <a:sym typeface="Calibri"/>
              </a:rPr>
              <a:t>Reasonable guest flow, but poor sense of historical scale. Significant light and ventilation issues. </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 sz="1800" b="1">
                <a:solidFill>
                  <a:schemeClr val="dk1"/>
                </a:solidFill>
                <a:latin typeface="Calibri"/>
                <a:ea typeface="Calibri"/>
                <a:cs typeface="Calibri"/>
                <a:sym typeface="Calibri"/>
              </a:rPr>
              <a:t>Of all concepts, this </a:t>
            </a:r>
            <a:br>
              <a:rPr lang="en" sz="1800" b="1">
                <a:solidFill>
                  <a:schemeClr val="dk1"/>
                </a:solidFill>
                <a:latin typeface="Calibri"/>
                <a:ea typeface="Calibri"/>
                <a:cs typeface="Calibri"/>
                <a:sym typeface="Calibri"/>
              </a:rPr>
            </a:br>
            <a:r>
              <a:rPr lang="en" sz="1800" b="1">
                <a:solidFill>
                  <a:schemeClr val="dk1"/>
                </a:solidFill>
                <a:latin typeface="Calibri"/>
                <a:ea typeface="Calibri"/>
                <a:cs typeface="Calibri"/>
                <a:sym typeface="Calibri"/>
              </a:rPr>
              <a:t>one had the most contention on committee.</a:t>
            </a:r>
            <a:endParaRPr sz="1800" b="1">
              <a:solidFill>
                <a:schemeClr val="dk1"/>
              </a:solidFill>
              <a:latin typeface="Calibri"/>
              <a:ea typeface="Calibri"/>
              <a:cs typeface="Calibri"/>
              <a:sym typeface="Calibri"/>
            </a:endParaRPr>
          </a:p>
        </p:txBody>
      </p:sp>
      <p:sp>
        <p:nvSpPr>
          <p:cNvPr id="13" name="Freeform 12"/>
          <p:cNvSpPr/>
          <p:nvPr/>
        </p:nvSpPr>
        <p:spPr>
          <a:xfrm>
            <a:off x="3227650" y="2911987"/>
            <a:ext cx="3979961" cy="2547989"/>
          </a:xfrm>
          <a:custGeom>
            <a:avLst/>
            <a:gdLst>
              <a:gd name="connsiteX0" fmla="*/ 0 w 3979961"/>
              <a:gd name="connsiteY0" fmla="*/ 347821 h 2547989"/>
              <a:gd name="connsiteX1" fmla="*/ 2920256 w 3979961"/>
              <a:gd name="connsiteY1" fmla="*/ 331643 h 2547989"/>
              <a:gd name="connsiteX2" fmla="*/ 2920256 w 3979961"/>
              <a:gd name="connsiteY2" fmla="*/ 8089 h 2547989"/>
              <a:gd name="connsiteX3" fmla="*/ 3979961 w 3979961"/>
              <a:gd name="connsiteY3" fmla="*/ 0 h 2547989"/>
              <a:gd name="connsiteX4" fmla="*/ 3979961 w 3979961"/>
              <a:gd name="connsiteY4" fmla="*/ 954485 h 2547989"/>
              <a:gd name="connsiteX5" fmla="*/ 2475342 w 3979961"/>
              <a:gd name="connsiteY5" fmla="*/ 946396 h 2547989"/>
              <a:gd name="connsiteX6" fmla="*/ 2475342 w 3979961"/>
              <a:gd name="connsiteY6" fmla="*/ 1569238 h 2547989"/>
              <a:gd name="connsiteX7" fmla="*/ 1391369 w 3979961"/>
              <a:gd name="connsiteY7" fmla="*/ 1577327 h 2547989"/>
              <a:gd name="connsiteX8" fmla="*/ 1399458 w 3979961"/>
              <a:gd name="connsiteY8" fmla="*/ 2547989 h 2547989"/>
              <a:gd name="connsiteX9" fmla="*/ 404468 w 3979961"/>
              <a:gd name="connsiteY9" fmla="*/ 2531812 h 2547989"/>
              <a:gd name="connsiteX10" fmla="*/ 396379 w 3979961"/>
              <a:gd name="connsiteY10" fmla="*/ 1569238 h 2547989"/>
              <a:gd name="connsiteX11" fmla="*/ 0 w 3979961"/>
              <a:gd name="connsiteY11" fmla="*/ 1561149 h 2547989"/>
              <a:gd name="connsiteX12" fmla="*/ 0 w 3979961"/>
              <a:gd name="connsiteY12" fmla="*/ 347821 h 254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9961" h="2547989">
                <a:moveTo>
                  <a:pt x="0" y="347821"/>
                </a:moveTo>
                <a:lnTo>
                  <a:pt x="2920256" y="331643"/>
                </a:lnTo>
                <a:lnTo>
                  <a:pt x="2920256" y="8089"/>
                </a:lnTo>
                <a:lnTo>
                  <a:pt x="3979961" y="0"/>
                </a:lnTo>
                <a:lnTo>
                  <a:pt x="3979961" y="954485"/>
                </a:lnTo>
                <a:lnTo>
                  <a:pt x="2475342" y="946396"/>
                </a:lnTo>
                <a:lnTo>
                  <a:pt x="2475342" y="1569238"/>
                </a:lnTo>
                <a:lnTo>
                  <a:pt x="1391369" y="1577327"/>
                </a:lnTo>
                <a:cubicBezTo>
                  <a:pt x="1394065" y="1900881"/>
                  <a:pt x="1396762" y="2224435"/>
                  <a:pt x="1399458" y="2547989"/>
                </a:cubicBezTo>
                <a:lnTo>
                  <a:pt x="404468" y="2531812"/>
                </a:lnTo>
                <a:cubicBezTo>
                  <a:pt x="401772" y="2210954"/>
                  <a:pt x="399075" y="1890096"/>
                  <a:pt x="396379" y="1569238"/>
                </a:cubicBezTo>
                <a:lnTo>
                  <a:pt x="0" y="1561149"/>
                </a:lnTo>
                <a:lnTo>
                  <a:pt x="0" y="347821"/>
                </a:lnTo>
                <a:close/>
              </a:path>
            </a:pathLst>
          </a:cu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8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79975" y="498450"/>
            <a:ext cx="7693799" cy="4277275"/>
          </a:xfrm>
          <a:prstGeom prst="rect">
            <a:avLst/>
          </a:prstGeom>
          <a:noFill/>
          <a:ln>
            <a:noFill/>
          </a:ln>
        </p:spPr>
      </p:pic>
      <p:sp>
        <p:nvSpPr>
          <p:cNvPr id="647" name="Google Shape;647;p83"/>
          <p:cNvSpPr txBox="1"/>
          <p:nvPr/>
        </p:nvSpPr>
        <p:spPr>
          <a:xfrm>
            <a:off x="251950" y="114300"/>
            <a:ext cx="5410200" cy="346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2400" b="1" dirty="0">
                <a:solidFill>
                  <a:schemeClr val="dk1"/>
                </a:solidFill>
                <a:latin typeface="Calibri"/>
                <a:ea typeface="Calibri"/>
                <a:cs typeface="Calibri"/>
                <a:sym typeface="Calibri"/>
              </a:rPr>
              <a:t>East C</a:t>
            </a:r>
            <a:r>
              <a:rPr lang="en" sz="2400" b="1" i="0" strike="noStrike" cap="none" dirty="0">
                <a:solidFill>
                  <a:schemeClr val="dk1"/>
                </a:solidFill>
                <a:latin typeface="Calibri"/>
                <a:ea typeface="Calibri"/>
                <a:cs typeface="Calibri"/>
                <a:sym typeface="Calibri"/>
              </a:rPr>
              <a:t>oncept </a:t>
            </a:r>
            <a:endParaRPr sz="2400" b="1" dirty="0">
              <a:solidFill>
                <a:schemeClr val="dk1"/>
              </a:solidFill>
              <a:latin typeface="Calibri"/>
              <a:ea typeface="Calibri"/>
              <a:cs typeface="Calibri"/>
              <a:sym typeface="Calibri"/>
            </a:endParaRPr>
          </a:p>
        </p:txBody>
      </p:sp>
      <p:sp>
        <p:nvSpPr>
          <p:cNvPr id="648" name="Google Shape;648;p83"/>
          <p:cNvSpPr/>
          <p:nvPr/>
        </p:nvSpPr>
        <p:spPr>
          <a:xfrm>
            <a:off x="7457300" y="2230200"/>
            <a:ext cx="1435800" cy="683100"/>
          </a:xfrm>
          <a:prstGeom prst="rightArrow">
            <a:avLst>
              <a:gd name="adj1" fmla="val 50000"/>
              <a:gd name="adj2" fmla="val 50000"/>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83"/>
          <p:cNvSpPr/>
          <p:nvPr/>
        </p:nvSpPr>
        <p:spPr>
          <a:xfrm>
            <a:off x="7457300" y="2230200"/>
            <a:ext cx="1435800" cy="683100"/>
          </a:xfrm>
          <a:prstGeom prst="rightArrow">
            <a:avLst>
              <a:gd name="adj1" fmla="val 50000"/>
              <a:gd name="adj2" fmla="val 50000"/>
            </a:avLst>
          </a:prstGeom>
          <a:solidFill>
            <a:srgbClr val="38761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solidFill>
                  <a:srgbClr val="FFFFFF"/>
                </a:solidFill>
              </a:rPr>
              <a:t>East</a:t>
            </a:r>
            <a:endParaRPr sz="1800" b="1">
              <a:solidFill>
                <a:srgbClr val="FFFFFF"/>
              </a:solidFill>
            </a:endParaRPr>
          </a:p>
        </p:txBody>
      </p:sp>
      <p:sp>
        <p:nvSpPr>
          <p:cNvPr id="650" name="Google Shape;650;p83"/>
          <p:cNvSpPr/>
          <p:nvPr/>
        </p:nvSpPr>
        <p:spPr>
          <a:xfrm>
            <a:off x="3956825" y="1316500"/>
            <a:ext cx="1731000" cy="1305000"/>
          </a:xfrm>
          <a:prstGeom prst="rect">
            <a:avLst/>
          </a:prstGeom>
          <a:solidFill>
            <a:srgbClr val="FF0000">
              <a:alpha val="22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83"/>
          <p:cNvSpPr/>
          <p:nvPr/>
        </p:nvSpPr>
        <p:spPr>
          <a:xfrm>
            <a:off x="5786175" y="1167000"/>
            <a:ext cx="1589700" cy="1564800"/>
          </a:xfrm>
          <a:prstGeom prst="rect">
            <a:avLst/>
          </a:prstGeom>
          <a:solidFill>
            <a:srgbClr val="FFFF00">
              <a:alpha val="2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83"/>
          <p:cNvSpPr/>
          <p:nvPr/>
        </p:nvSpPr>
        <p:spPr>
          <a:xfrm>
            <a:off x="5687825" y="2731950"/>
            <a:ext cx="1094100" cy="479400"/>
          </a:xfrm>
          <a:prstGeom prst="rect">
            <a:avLst/>
          </a:prstGeom>
          <a:solidFill>
            <a:srgbClr val="FFFF00">
              <a:alpha val="2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83"/>
          <p:cNvSpPr txBox="1"/>
          <p:nvPr/>
        </p:nvSpPr>
        <p:spPr>
          <a:xfrm>
            <a:off x="251950" y="667375"/>
            <a:ext cx="3328800" cy="1161000"/>
          </a:xfrm>
          <a:prstGeom prst="rect">
            <a:avLst/>
          </a:prstGeom>
          <a:solidFill>
            <a:srgbClr val="EFEF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alibri"/>
                <a:ea typeface="Calibri"/>
                <a:cs typeface="Calibri"/>
                <a:sym typeface="Calibri"/>
              </a:rPr>
              <a:t>Key features: </a:t>
            </a:r>
            <a:r>
              <a:rPr lang="en" sz="1800">
                <a:solidFill>
                  <a:schemeClr val="dk1"/>
                </a:solidFill>
                <a:latin typeface="Calibri"/>
                <a:ea typeface="Calibri"/>
                <a:cs typeface="Calibri"/>
                <a:sym typeface="Calibri"/>
              </a:rPr>
              <a:t>Restores original Lodge by moving dining area into kitchen building and building new kitchen in the east</a:t>
            </a:r>
            <a:endParaRPr sz="1800">
              <a:solidFill>
                <a:schemeClr val="dk1"/>
              </a:solidFill>
              <a:latin typeface="Calibri"/>
              <a:ea typeface="Calibri"/>
              <a:cs typeface="Calibri"/>
              <a:sym typeface="Calibri"/>
            </a:endParaRPr>
          </a:p>
        </p:txBody>
      </p:sp>
      <p:sp>
        <p:nvSpPr>
          <p:cNvPr id="655" name="Google Shape;655;p83"/>
          <p:cNvSpPr txBox="1"/>
          <p:nvPr/>
        </p:nvSpPr>
        <p:spPr>
          <a:xfrm>
            <a:off x="3956825" y="3384275"/>
            <a:ext cx="4832700" cy="1658100"/>
          </a:xfrm>
          <a:prstGeom prst="rect">
            <a:avLst/>
          </a:prstGeom>
          <a:solidFill>
            <a:srgbClr val="CFE2F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b="1">
                <a:latin typeface="Calibri"/>
                <a:ea typeface="Calibri"/>
                <a:cs typeface="Calibri"/>
                <a:sym typeface="Calibri"/>
              </a:rPr>
              <a:t>Key result: </a:t>
            </a:r>
            <a:r>
              <a:rPr lang="en" sz="1800">
                <a:solidFill>
                  <a:schemeClr val="dk1"/>
                </a:solidFill>
                <a:latin typeface="Calibri"/>
                <a:ea typeface="Calibri"/>
                <a:cs typeface="Calibri"/>
                <a:sym typeface="Calibri"/>
              </a:rPr>
              <a:t>Modernized Kitchen, structural issues fixed, improves accessibility, adds dining space, adds social space, and integrates solar.</a:t>
            </a:r>
            <a:endParaRPr sz="1800">
              <a:solidFill>
                <a:schemeClr val="dk1"/>
              </a:solidFill>
              <a:latin typeface="Calibri"/>
              <a:ea typeface="Calibri"/>
              <a:cs typeface="Calibri"/>
              <a:sym typeface="Calibri"/>
            </a:endParaRPr>
          </a:p>
          <a:p>
            <a:pPr marL="0" lvl="0" indent="0" algn="l" rtl="0">
              <a:spcBef>
                <a:spcPts val="0"/>
              </a:spcBef>
              <a:spcAft>
                <a:spcPts val="0"/>
              </a:spcAft>
              <a:buNone/>
            </a:pPr>
            <a:endParaRPr sz="1800">
              <a:solidFill>
                <a:schemeClr val="dk1"/>
              </a:solidFill>
              <a:latin typeface="Calibri"/>
              <a:ea typeface="Calibri"/>
              <a:cs typeface="Calibri"/>
              <a:sym typeface="Calibri"/>
            </a:endParaRPr>
          </a:p>
          <a:p>
            <a:pPr marL="0" lvl="0" indent="0" algn="l" rtl="0">
              <a:spcBef>
                <a:spcPts val="0"/>
              </a:spcBef>
              <a:spcAft>
                <a:spcPts val="0"/>
              </a:spcAft>
              <a:buNone/>
            </a:pPr>
            <a:r>
              <a:rPr lang="en" sz="1800" b="1">
                <a:solidFill>
                  <a:schemeClr val="dk1"/>
                </a:solidFill>
                <a:latin typeface="Calibri"/>
                <a:ea typeface="Calibri"/>
                <a:cs typeface="Calibri"/>
                <a:sym typeface="Calibri"/>
              </a:rPr>
              <a:t>Of all concepts, this one had the most agreement on committee.</a:t>
            </a:r>
            <a:endParaRPr sz="1800" b="1">
              <a:solidFill>
                <a:schemeClr val="dk1"/>
              </a:solidFill>
              <a:latin typeface="Calibri"/>
              <a:ea typeface="Calibri"/>
              <a:cs typeface="Calibri"/>
              <a:sym typeface="Calibri"/>
            </a:endParaRPr>
          </a:p>
        </p:txBody>
      </p:sp>
      <p:sp>
        <p:nvSpPr>
          <p:cNvPr id="12" name="Freeform 11"/>
          <p:cNvSpPr/>
          <p:nvPr/>
        </p:nvSpPr>
        <p:spPr>
          <a:xfrm>
            <a:off x="930275" y="1755281"/>
            <a:ext cx="3979961" cy="2547989"/>
          </a:xfrm>
          <a:custGeom>
            <a:avLst/>
            <a:gdLst>
              <a:gd name="connsiteX0" fmla="*/ 0 w 3979961"/>
              <a:gd name="connsiteY0" fmla="*/ 347821 h 2547989"/>
              <a:gd name="connsiteX1" fmla="*/ 2920256 w 3979961"/>
              <a:gd name="connsiteY1" fmla="*/ 331643 h 2547989"/>
              <a:gd name="connsiteX2" fmla="*/ 2920256 w 3979961"/>
              <a:gd name="connsiteY2" fmla="*/ 8089 h 2547989"/>
              <a:gd name="connsiteX3" fmla="*/ 3979961 w 3979961"/>
              <a:gd name="connsiteY3" fmla="*/ 0 h 2547989"/>
              <a:gd name="connsiteX4" fmla="*/ 3979961 w 3979961"/>
              <a:gd name="connsiteY4" fmla="*/ 954485 h 2547989"/>
              <a:gd name="connsiteX5" fmla="*/ 2475342 w 3979961"/>
              <a:gd name="connsiteY5" fmla="*/ 946396 h 2547989"/>
              <a:gd name="connsiteX6" fmla="*/ 2475342 w 3979961"/>
              <a:gd name="connsiteY6" fmla="*/ 1569238 h 2547989"/>
              <a:gd name="connsiteX7" fmla="*/ 1391369 w 3979961"/>
              <a:gd name="connsiteY7" fmla="*/ 1577327 h 2547989"/>
              <a:gd name="connsiteX8" fmla="*/ 1399458 w 3979961"/>
              <a:gd name="connsiteY8" fmla="*/ 2547989 h 2547989"/>
              <a:gd name="connsiteX9" fmla="*/ 404468 w 3979961"/>
              <a:gd name="connsiteY9" fmla="*/ 2531812 h 2547989"/>
              <a:gd name="connsiteX10" fmla="*/ 396379 w 3979961"/>
              <a:gd name="connsiteY10" fmla="*/ 1569238 h 2547989"/>
              <a:gd name="connsiteX11" fmla="*/ 0 w 3979961"/>
              <a:gd name="connsiteY11" fmla="*/ 1561149 h 2547989"/>
              <a:gd name="connsiteX12" fmla="*/ 0 w 3979961"/>
              <a:gd name="connsiteY12" fmla="*/ 347821 h 2547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979961" h="2547989">
                <a:moveTo>
                  <a:pt x="0" y="347821"/>
                </a:moveTo>
                <a:lnTo>
                  <a:pt x="2920256" y="331643"/>
                </a:lnTo>
                <a:lnTo>
                  <a:pt x="2920256" y="8089"/>
                </a:lnTo>
                <a:lnTo>
                  <a:pt x="3979961" y="0"/>
                </a:lnTo>
                <a:lnTo>
                  <a:pt x="3979961" y="954485"/>
                </a:lnTo>
                <a:lnTo>
                  <a:pt x="2475342" y="946396"/>
                </a:lnTo>
                <a:lnTo>
                  <a:pt x="2475342" y="1569238"/>
                </a:lnTo>
                <a:lnTo>
                  <a:pt x="1391369" y="1577327"/>
                </a:lnTo>
                <a:cubicBezTo>
                  <a:pt x="1394065" y="1900881"/>
                  <a:pt x="1396762" y="2224435"/>
                  <a:pt x="1399458" y="2547989"/>
                </a:cubicBezTo>
                <a:lnTo>
                  <a:pt x="404468" y="2531812"/>
                </a:lnTo>
                <a:cubicBezTo>
                  <a:pt x="401772" y="2210954"/>
                  <a:pt x="399075" y="1890096"/>
                  <a:pt x="396379" y="1569238"/>
                </a:cubicBezTo>
                <a:lnTo>
                  <a:pt x="0" y="1561149"/>
                </a:lnTo>
                <a:lnTo>
                  <a:pt x="0" y="347821"/>
                </a:lnTo>
                <a:close/>
              </a:path>
            </a:pathLst>
          </a:custGeom>
          <a:noFill/>
          <a:ln w="571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59"/>
        <p:cNvGrpSpPr/>
        <p:nvPr/>
      </p:nvGrpSpPr>
      <p:grpSpPr>
        <a:xfrm>
          <a:off x="0" y="0"/>
          <a:ext cx="0" cy="0"/>
          <a:chOff x="0" y="0"/>
          <a:chExt cx="0" cy="0"/>
        </a:xfrm>
      </p:grpSpPr>
      <p:sp>
        <p:nvSpPr>
          <p:cNvPr id="660" name="Google Shape;660;p84"/>
          <p:cNvSpPr txBox="1">
            <a:spLocks noGrp="1"/>
          </p:cNvSpPr>
          <p:nvPr>
            <p:ph type="title"/>
          </p:nvPr>
        </p:nvSpPr>
        <p:spPr>
          <a:xfrm>
            <a:off x="221975" y="14215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Where? Direction Recap and Recommendation</a:t>
            </a:r>
            <a:endParaRPr/>
          </a:p>
          <a:p>
            <a:pPr marL="0" lvl="0" indent="0" algn="l" rtl="0">
              <a:spcBef>
                <a:spcPts val="0"/>
              </a:spcBef>
              <a:spcAft>
                <a:spcPts val="0"/>
              </a:spcAft>
              <a:buNone/>
            </a:pPr>
            <a:endParaRPr/>
          </a:p>
        </p:txBody>
      </p:sp>
      <p:graphicFrame>
        <p:nvGraphicFramePr>
          <p:cNvPr id="661" name="Google Shape;661;p84"/>
          <p:cNvGraphicFramePr/>
          <p:nvPr/>
        </p:nvGraphicFramePr>
        <p:xfrm>
          <a:off x="83200" y="770650"/>
          <a:ext cx="8812650" cy="3795054"/>
        </p:xfrm>
        <a:graphic>
          <a:graphicData uri="http://schemas.openxmlformats.org/drawingml/2006/table">
            <a:tbl>
              <a:tblPr>
                <a:noFill/>
                <a:tableStyleId>{5B5928E9-F772-44D9-A7FD-B1D582639974}</a:tableStyleId>
              </a:tblPr>
              <a:tblGrid>
                <a:gridCol w="1619850">
                  <a:extLst>
                    <a:ext uri="{9D8B030D-6E8A-4147-A177-3AD203B41FA5}">
                      <a16:colId xmlns:a16="http://schemas.microsoft.com/office/drawing/2014/main" val="20000"/>
                    </a:ext>
                  </a:extLst>
                </a:gridCol>
                <a:gridCol w="1798200">
                  <a:extLst>
                    <a:ext uri="{9D8B030D-6E8A-4147-A177-3AD203B41FA5}">
                      <a16:colId xmlns:a16="http://schemas.microsoft.com/office/drawing/2014/main" val="20001"/>
                    </a:ext>
                  </a:extLst>
                </a:gridCol>
                <a:gridCol w="1798200">
                  <a:extLst>
                    <a:ext uri="{9D8B030D-6E8A-4147-A177-3AD203B41FA5}">
                      <a16:colId xmlns:a16="http://schemas.microsoft.com/office/drawing/2014/main" val="20002"/>
                    </a:ext>
                  </a:extLst>
                </a:gridCol>
                <a:gridCol w="1798200">
                  <a:extLst>
                    <a:ext uri="{9D8B030D-6E8A-4147-A177-3AD203B41FA5}">
                      <a16:colId xmlns:a16="http://schemas.microsoft.com/office/drawing/2014/main" val="20003"/>
                    </a:ext>
                  </a:extLst>
                </a:gridCol>
                <a:gridCol w="1798200">
                  <a:extLst>
                    <a:ext uri="{9D8B030D-6E8A-4147-A177-3AD203B41FA5}">
                      <a16:colId xmlns:a16="http://schemas.microsoft.com/office/drawing/2014/main" val="20004"/>
                    </a:ext>
                  </a:extLst>
                </a:gridCol>
              </a:tblGrid>
              <a:tr h="601350">
                <a:tc>
                  <a:txBody>
                    <a:bodyPr/>
                    <a:lstStyle/>
                    <a:p>
                      <a:pPr marL="0" lvl="0" indent="0" algn="l" rtl="0">
                        <a:spcBef>
                          <a:spcPts val="0"/>
                        </a:spcBef>
                        <a:spcAft>
                          <a:spcPts val="0"/>
                        </a:spcAft>
                        <a:buNone/>
                      </a:pPr>
                      <a:r>
                        <a:rPr lang="en" sz="2000" b="1"/>
                        <a:t>Where?</a:t>
                      </a:r>
                      <a:endParaRPr sz="2000"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D9D9D9"/>
                    </a:solidFill>
                  </a:tcPr>
                </a:tc>
                <a:tc>
                  <a:txBody>
                    <a:bodyPr/>
                    <a:lstStyle/>
                    <a:p>
                      <a:pPr marL="0" lvl="0" indent="0" algn="ctr" rtl="0">
                        <a:spcBef>
                          <a:spcPts val="0"/>
                        </a:spcBef>
                        <a:spcAft>
                          <a:spcPts val="0"/>
                        </a:spcAft>
                        <a:buNone/>
                      </a:pPr>
                      <a:r>
                        <a:rPr lang="en" sz="2000" b="1"/>
                        <a:t>South</a:t>
                      </a:r>
                      <a:endParaRPr sz="2000"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2000" b="1"/>
                        <a:t>West</a:t>
                      </a:r>
                      <a:endParaRPr sz="2000"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2000" b="1"/>
                        <a:t>North</a:t>
                      </a:r>
                      <a:endParaRPr sz="2000"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2000" b="1"/>
                        <a:t>East</a:t>
                      </a:r>
                      <a:endParaRPr sz="2000"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FEFEF"/>
                    </a:solidFill>
                  </a:tcPr>
                </a:tc>
                <a:extLst>
                  <a:ext uri="{0D108BD9-81ED-4DB2-BD59-A6C34878D82A}">
                    <a16:rowId xmlns:a16="http://schemas.microsoft.com/office/drawing/2014/main" val="10000"/>
                  </a:ext>
                </a:extLst>
              </a:tr>
              <a:tr h="788475">
                <a:tc>
                  <a:txBody>
                    <a:bodyPr/>
                    <a:lstStyle/>
                    <a:p>
                      <a:pPr marL="0" lvl="0" indent="0" algn="l" rtl="0">
                        <a:spcBef>
                          <a:spcPts val="0"/>
                        </a:spcBef>
                        <a:spcAft>
                          <a:spcPts val="0"/>
                        </a:spcAft>
                        <a:buNone/>
                      </a:pPr>
                      <a:r>
                        <a:rPr lang="en" b="1"/>
                        <a:t>Functional Analysis</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t>Limited space </a:t>
                      </a:r>
                      <a:br>
                        <a:rPr lang="en" b="1"/>
                      </a:br>
                      <a:r>
                        <a:rPr lang="en" b="1"/>
                        <a:t>for building.</a:t>
                      </a:r>
                      <a:br>
                        <a:rPr lang="en" b="1"/>
                      </a:br>
                      <a:r>
                        <a:rPr lang="en" b="1"/>
                        <a:t>Driveway.</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b="1"/>
                        <a:t>Disruptive </a:t>
                      </a:r>
                      <a:br>
                        <a:rPr lang="en" b="1"/>
                      </a:br>
                      <a:r>
                        <a:rPr lang="en" b="1"/>
                        <a:t>workflow.</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b="1"/>
                        <a:t>OK workflow.</a:t>
                      </a:r>
                      <a:endParaRPr b="1"/>
                    </a:p>
                    <a:p>
                      <a:pPr marL="0" lvl="0" indent="0" algn="ctr" rtl="0">
                        <a:spcBef>
                          <a:spcPts val="0"/>
                        </a:spcBef>
                        <a:spcAft>
                          <a:spcPts val="0"/>
                        </a:spcAft>
                        <a:buNone/>
                      </a:pPr>
                      <a:r>
                        <a:rPr lang="en" b="1"/>
                        <a:t>Has more space.</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None/>
                      </a:pPr>
                      <a:r>
                        <a:rPr lang="en" b="1"/>
                        <a:t>Good work flow.</a:t>
                      </a:r>
                      <a:endParaRPr b="1"/>
                    </a:p>
                    <a:p>
                      <a:pPr marL="0" lvl="0" indent="0" algn="ctr" rtl="0">
                        <a:spcBef>
                          <a:spcPts val="0"/>
                        </a:spcBef>
                        <a:spcAft>
                          <a:spcPts val="0"/>
                        </a:spcAft>
                        <a:buNone/>
                      </a:pPr>
                      <a:r>
                        <a:rPr lang="en" b="1"/>
                        <a:t>Has more space.</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B6D7A8"/>
                    </a:solidFill>
                  </a:tcPr>
                </a:tc>
                <a:extLst>
                  <a:ext uri="{0D108BD9-81ED-4DB2-BD59-A6C34878D82A}">
                    <a16:rowId xmlns:a16="http://schemas.microsoft.com/office/drawing/2014/main" val="10001"/>
                  </a:ext>
                </a:extLst>
              </a:tr>
              <a:tr h="868000">
                <a:tc>
                  <a:txBody>
                    <a:bodyPr/>
                    <a:lstStyle/>
                    <a:p>
                      <a:pPr marL="0" lvl="0" indent="0" algn="l" rtl="0">
                        <a:spcBef>
                          <a:spcPts val="0"/>
                        </a:spcBef>
                        <a:spcAft>
                          <a:spcPts val="0"/>
                        </a:spcAft>
                        <a:buNone/>
                      </a:pPr>
                      <a:r>
                        <a:rPr lang="en" b="1"/>
                        <a:t>Historical &amp; Aesthetics</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t>Destroys historic and iconic view.</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b="1"/>
                        <a:t>Disrupts historic exterior &amp; interior.</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rPr>
                        <a:t>Disrupts historic exterior &amp; interior.</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b="1"/>
                        <a:t>Historic Lodge restoration.</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B6D7A8"/>
                    </a:solidFill>
                  </a:tcPr>
                </a:tc>
                <a:extLst>
                  <a:ext uri="{0D108BD9-81ED-4DB2-BD59-A6C34878D82A}">
                    <a16:rowId xmlns:a16="http://schemas.microsoft.com/office/drawing/2014/main" val="10002"/>
                  </a:ext>
                </a:extLst>
              </a:tr>
              <a:tr h="868000">
                <a:tc>
                  <a:txBody>
                    <a:bodyPr/>
                    <a:lstStyle/>
                    <a:p>
                      <a:pPr marL="0" lvl="0" indent="0" algn="l" rtl="0">
                        <a:spcBef>
                          <a:spcPts val="0"/>
                        </a:spcBef>
                        <a:spcAft>
                          <a:spcPts val="0"/>
                        </a:spcAft>
                        <a:buNone/>
                      </a:pPr>
                      <a:r>
                        <a:rPr lang="en" b="1"/>
                        <a:t>Climatic Design &amp; Sustainability</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t>North/South axis not good climatic design.</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b="1"/>
                        <a:t>East/West axis good climatic design.</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B6D7A8"/>
                    </a:solidFill>
                  </a:tcPr>
                </a:tc>
                <a:tc>
                  <a:txBody>
                    <a:bodyPr/>
                    <a:lstStyle/>
                    <a:p>
                      <a:pPr marL="0" lvl="0" indent="0" algn="ctr" rtl="0">
                        <a:spcBef>
                          <a:spcPts val="0"/>
                        </a:spcBef>
                        <a:spcAft>
                          <a:spcPts val="0"/>
                        </a:spcAft>
                        <a:buClr>
                          <a:schemeClr val="dk1"/>
                        </a:buClr>
                        <a:buSzPts val="1100"/>
                        <a:buFont typeface="Arial"/>
                        <a:buNone/>
                      </a:pPr>
                      <a:r>
                        <a:rPr lang="en" b="1">
                          <a:solidFill>
                            <a:schemeClr val="dk1"/>
                          </a:solidFill>
                        </a:rPr>
                        <a:t>North/South axis not good climatic design.</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b="1"/>
                        <a:t>East/West axis good climatic design.</a:t>
                      </a:r>
                      <a:endParaRPr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B6D7A8"/>
                    </a:solidFill>
                  </a:tcPr>
                </a:tc>
                <a:extLst>
                  <a:ext uri="{0D108BD9-81ED-4DB2-BD59-A6C34878D82A}">
                    <a16:rowId xmlns:a16="http://schemas.microsoft.com/office/drawing/2014/main" val="10003"/>
                  </a:ext>
                </a:extLst>
              </a:tr>
              <a:tr h="634775">
                <a:tc>
                  <a:txBody>
                    <a:bodyPr/>
                    <a:lstStyle/>
                    <a:p>
                      <a:pPr marL="0" lvl="0" indent="0" algn="l" rtl="0">
                        <a:spcBef>
                          <a:spcPts val="0"/>
                        </a:spcBef>
                        <a:spcAft>
                          <a:spcPts val="0"/>
                        </a:spcAft>
                        <a:buNone/>
                      </a:pPr>
                      <a:r>
                        <a:rPr lang="en" sz="2000" b="1"/>
                        <a:t>Summary</a:t>
                      </a:r>
                      <a:endParaRPr sz="2000"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sz="2000" b="1"/>
                        <a:t>Destructive</a:t>
                      </a:r>
                      <a:endParaRPr sz="2000"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2000" b="1"/>
                        <a:t>Disruptive</a:t>
                      </a:r>
                      <a:endParaRPr sz="2000"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2000" b="1"/>
                        <a:t>Divisive</a:t>
                      </a:r>
                      <a:endParaRPr sz="2000"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EA9999"/>
                    </a:solidFill>
                  </a:tcPr>
                </a:tc>
                <a:tc>
                  <a:txBody>
                    <a:bodyPr/>
                    <a:lstStyle/>
                    <a:p>
                      <a:pPr marL="0" lvl="0" indent="0" algn="ctr" rtl="0">
                        <a:spcBef>
                          <a:spcPts val="0"/>
                        </a:spcBef>
                        <a:spcAft>
                          <a:spcPts val="0"/>
                        </a:spcAft>
                        <a:buNone/>
                      </a:pPr>
                      <a:r>
                        <a:rPr lang="en" sz="2000" b="1"/>
                        <a:t>Desirable</a:t>
                      </a:r>
                      <a:endParaRPr sz="2000" b="1"/>
                    </a:p>
                  </a:txBody>
                  <a:tcPr marL="91425" marR="91425" marT="91425" marB="91425" anchor="ctr">
                    <a:lnL w="9525" cap="flat" cmpd="sng">
                      <a:solidFill>
                        <a:srgbClr val="434343"/>
                      </a:solidFill>
                      <a:prstDash val="solid"/>
                      <a:round/>
                      <a:headEnd type="none" w="sm" len="sm"/>
                      <a:tailEnd type="none" w="sm" len="sm"/>
                    </a:lnL>
                    <a:lnR w="9525" cap="flat" cmpd="sng">
                      <a:solidFill>
                        <a:srgbClr val="434343"/>
                      </a:solidFill>
                      <a:prstDash val="solid"/>
                      <a:round/>
                      <a:headEnd type="none" w="sm" len="sm"/>
                      <a:tailEnd type="none" w="sm" len="sm"/>
                    </a:lnR>
                    <a:lnT w="9525" cap="flat" cmpd="sng">
                      <a:solidFill>
                        <a:srgbClr val="434343"/>
                      </a:solidFill>
                      <a:prstDash val="solid"/>
                      <a:round/>
                      <a:headEnd type="none" w="sm" len="sm"/>
                      <a:tailEnd type="none" w="sm" len="sm"/>
                    </a:lnT>
                    <a:lnB w="9525" cap="flat" cmpd="sng">
                      <a:solidFill>
                        <a:srgbClr val="434343"/>
                      </a:solidFill>
                      <a:prstDash val="solid"/>
                      <a:round/>
                      <a:headEnd type="none" w="sm" len="sm"/>
                      <a:tailEnd type="none" w="sm" len="sm"/>
                    </a:lnB>
                    <a:solidFill>
                      <a:srgbClr val="B6D7A8"/>
                    </a:solidFill>
                  </a:tcPr>
                </a:tc>
                <a:extLst>
                  <a:ext uri="{0D108BD9-81ED-4DB2-BD59-A6C34878D82A}">
                    <a16:rowId xmlns:a16="http://schemas.microsoft.com/office/drawing/2014/main" val="10004"/>
                  </a:ext>
                </a:extLst>
              </a:tr>
            </a:tbl>
          </a:graphicData>
        </a:graphic>
      </p:graphicFrame>
      <p:sp>
        <p:nvSpPr>
          <p:cNvPr id="662" name="Google Shape;662;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36</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666"/>
        <p:cNvGrpSpPr/>
        <p:nvPr/>
      </p:nvGrpSpPr>
      <p:grpSpPr>
        <a:xfrm>
          <a:off x="0" y="0"/>
          <a:ext cx="0" cy="0"/>
          <a:chOff x="0" y="0"/>
          <a:chExt cx="0" cy="0"/>
        </a:xfrm>
      </p:grpSpPr>
      <p:sp>
        <p:nvSpPr>
          <p:cNvPr id="667" name="Google Shape;667;p85"/>
          <p:cNvSpPr txBox="1">
            <a:spLocks noGrp="1"/>
          </p:cNvSpPr>
          <p:nvPr>
            <p:ph type="ctrTitle"/>
          </p:nvPr>
        </p:nvSpPr>
        <p:spPr>
          <a:xfrm>
            <a:off x="311708" y="13260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AMC CRC Lodge Project</a:t>
            </a:r>
            <a:br>
              <a:rPr lang="en"/>
            </a:br>
            <a:r>
              <a:rPr lang="en" b="1"/>
              <a:t>What? Scope?</a:t>
            </a:r>
            <a:endParaRPr b="1"/>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p86"/>
          <p:cNvSpPr txBox="1">
            <a:spLocks noGrp="1"/>
          </p:cNvSpPr>
          <p:nvPr>
            <p:ph type="title"/>
          </p:nvPr>
        </p:nvSpPr>
        <p:spPr>
          <a:xfrm>
            <a:off x="221975" y="142150"/>
            <a:ext cx="8642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What?</a:t>
            </a:r>
            <a:r>
              <a:rPr lang="en"/>
              <a:t> </a:t>
            </a:r>
            <a:r>
              <a:rPr lang="en" b="1"/>
              <a:t>Alternatives of Scope - Kitchen</a:t>
            </a:r>
            <a:endParaRPr b="1"/>
          </a:p>
        </p:txBody>
      </p:sp>
      <p:graphicFrame>
        <p:nvGraphicFramePr>
          <p:cNvPr id="673" name="Google Shape;673;p86"/>
          <p:cNvGraphicFramePr/>
          <p:nvPr/>
        </p:nvGraphicFramePr>
        <p:xfrm>
          <a:off x="222000" y="778950"/>
          <a:ext cx="8732875" cy="1113304"/>
        </p:xfrm>
        <a:graphic>
          <a:graphicData uri="http://schemas.openxmlformats.org/drawingml/2006/table">
            <a:tbl>
              <a:tblPr>
                <a:noFill/>
                <a:tableStyleId>{5B5928E9-F772-44D9-A7FD-B1D582639974}</a:tableStyleId>
              </a:tblPr>
              <a:tblGrid>
                <a:gridCol w="1717150">
                  <a:extLst>
                    <a:ext uri="{9D8B030D-6E8A-4147-A177-3AD203B41FA5}">
                      <a16:colId xmlns:a16="http://schemas.microsoft.com/office/drawing/2014/main" val="20000"/>
                    </a:ext>
                  </a:extLst>
                </a:gridCol>
                <a:gridCol w="2338575">
                  <a:extLst>
                    <a:ext uri="{9D8B030D-6E8A-4147-A177-3AD203B41FA5}">
                      <a16:colId xmlns:a16="http://schemas.microsoft.com/office/drawing/2014/main" val="20001"/>
                    </a:ext>
                  </a:extLst>
                </a:gridCol>
                <a:gridCol w="2338575">
                  <a:extLst>
                    <a:ext uri="{9D8B030D-6E8A-4147-A177-3AD203B41FA5}">
                      <a16:colId xmlns:a16="http://schemas.microsoft.com/office/drawing/2014/main" val="20002"/>
                    </a:ext>
                  </a:extLst>
                </a:gridCol>
                <a:gridCol w="2338575">
                  <a:extLst>
                    <a:ext uri="{9D8B030D-6E8A-4147-A177-3AD203B41FA5}">
                      <a16:colId xmlns:a16="http://schemas.microsoft.com/office/drawing/2014/main" val="20003"/>
                    </a:ext>
                  </a:extLst>
                </a:gridCol>
              </a:tblGrid>
              <a:tr h="381825">
                <a:tc>
                  <a:txBody>
                    <a:bodyPr/>
                    <a:lstStyle/>
                    <a:p>
                      <a:pPr marL="0" lvl="0" indent="0" algn="ctr" rtl="0">
                        <a:spcBef>
                          <a:spcPts val="0"/>
                        </a:spcBef>
                        <a:spcAft>
                          <a:spcPts val="0"/>
                        </a:spcAft>
                        <a:buNone/>
                      </a:pPr>
                      <a:r>
                        <a:rPr lang="en" sz="1800" b="1"/>
                        <a:t>Effort by Area</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Minimum</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Intermediate</a:t>
                      </a:r>
                      <a:endParaRPr sz="1800" b="1"/>
                    </a:p>
                  </a:txBody>
                  <a:tcPr marL="45700" marR="45700" marT="45700" marB="45700">
                    <a:solidFill>
                      <a:srgbClr val="CCCCCC"/>
                    </a:solidFill>
                  </a:tcPr>
                </a:tc>
                <a:tc>
                  <a:txBody>
                    <a:bodyPr/>
                    <a:lstStyle/>
                    <a:p>
                      <a:pPr marL="0" lvl="0" indent="0" algn="ctr" rtl="0">
                        <a:spcBef>
                          <a:spcPts val="0"/>
                        </a:spcBef>
                        <a:spcAft>
                          <a:spcPts val="0"/>
                        </a:spcAft>
                        <a:buNone/>
                      </a:pPr>
                      <a:r>
                        <a:rPr lang="en" sz="1800" b="1"/>
                        <a:t>Expanded</a:t>
                      </a:r>
                      <a:endParaRPr sz="1800" b="1"/>
                    </a:p>
                  </a:txBody>
                  <a:tcPr marL="45700" marR="45700" marT="45700" marB="45700">
                    <a:solidFill>
                      <a:srgbClr val="B7B7B7"/>
                    </a:solidFill>
                  </a:tcPr>
                </a:tc>
                <a:extLst>
                  <a:ext uri="{0D108BD9-81ED-4DB2-BD59-A6C34878D82A}">
                    <a16:rowId xmlns:a16="http://schemas.microsoft.com/office/drawing/2014/main" val="10000"/>
                  </a:ext>
                </a:extLst>
              </a:tr>
              <a:tr h="381825">
                <a:tc>
                  <a:txBody>
                    <a:bodyPr/>
                    <a:lstStyle/>
                    <a:p>
                      <a:pPr marL="0" lvl="0" indent="0" algn="ctr" rtl="0">
                        <a:spcBef>
                          <a:spcPts val="0"/>
                        </a:spcBef>
                        <a:spcAft>
                          <a:spcPts val="0"/>
                        </a:spcAft>
                        <a:buNone/>
                      </a:pPr>
                      <a:r>
                        <a:rPr lang="en" b="1"/>
                        <a:t>Kitchen</a:t>
                      </a:r>
                      <a:endParaRPr b="1"/>
                    </a:p>
                  </a:txBody>
                  <a:tcPr marL="45700" marR="45700" marT="45700" marB="45700">
                    <a:solidFill>
                      <a:srgbClr val="EFEFEF"/>
                    </a:solidFill>
                  </a:tcPr>
                </a:tc>
                <a:tc>
                  <a:txBody>
                    <a:bodyPr/>
                    <a:lstStyle/>
                    <a:p>
                      <a:pPr marL="0" lvl="0" indent="0" algn="ctr" rtl="0">
                        <a:spcBef>
                          <a:spcPts val="0"/>
                        </a:spcBef>
                        <a:spcAft>
                          <a:spcPts val="0"/>
                        </a:spcAft>
                        <a:buNone/>
                      </a:pPr>
                      <a:r>
                        <a:rPr lang="en" b="1"/>
                        <a:t>Keep same footprint.</a:t>
                      </a:r>
                      <a:endParaRPr b="1"/>
                    </a:p>
                    <a:p>
                      <a:pPr marL="0" lvl="0" indent="0" algn="ctr" rtl="0">
                        <a:spcBef>
                          <a:spcPts val="0"/>
                        </a:spcBef>
                        <a:spcAft>
                          <a:spcPts val="0"/>
                        </a:spcAft>
                        <a:buNone/>
                      </a:pPr>
                      <a:r>
                        <a:rPr lang="en"/>
                        <a:t>Replace/repair equipment.</a:t>
                      </a:r>
                      <a:endParaRPr/>
                    </a:p>
                  </a:txBody>
                  <a:tcPr marL="45700" marR="45700" marT="45700" marB="45700">
                    <a:solidFill>
                      <a:srgbClr val="FFF2CC"/>
                    </a:solidFill>
                  </a:tcPr>
                </a:tc>
                <a:tc>
                  <a:txBody>
                    <a:bodyPr/>
                    <a:lstStyle/>
                    <a:p>
                      <a:pPr marL="0" lvl="0" indent="0" algn="ctr" rtl="0">
                        <a:spcBef>
                          <a:spcPts val="0"/>
                        </a:spcBef>
                        <a:spcAft>
                          <a:spcPts val="0"/>
                        </a:spcAft>
                        <a:buNone/>
                      </a:pPr>
                      <a:r>
                        <a:rPr lang="en" b="1"/>
                        <a:t>Keep &amp; expand footprint.</a:t>
                      </a:r>
                      <a:endParaRPr b="1"/>
                    </a:p>
                    <a:p>
                      <a:pPr marL="0" lvl="0" indent="0" algn="ctr" rtl="0">
                        <a:spcBef>
                          <a:spcPts val="0"/>
                        </a:spcBef>
                        <a:spcAft>
                          <a:spcPts val="0"/>
                        </a:spcAft>
                        <a:buNone/>
                      </a:pPr>
                      <a:r>
                        <a:rPr lang="en"/>
                        <a:t>Replace/repair equipment.</a:t>
                      </a:r>
                      <a:endParaRPr/>
                    </a:p>
                    <a:p>
                      <a:pPr marL="0" lvl="0" indent="0" algn="ctr" rtl="0">
                        <a:spcBef>
                          <a:spcPts val="0"/>
                        </a:spcBef>
                        <a:spcAft>
                          <a:spcPts val="0"/>
                        </a:spcAft>
                        <a:buNone/>
                      </a:pPr>
                      <a:r>
                        <a:rPr lang="en" b="1">
                          <a:solidFill>
                            <a:schemeClr val="dk1"/>
                          </a:solidFill>
                        </a:rPr>
                        <a:t>Rebuild shed, raise floor.</a:t>
                      </a:r>
                      <a:endParaRPr b="1"/>
                    </a:p>
                  </a:txBody>
                  <a:tcPr marL="45700" marR="45700" marT="45700" marB="45700">
                    <a:solidFill>
                      <a:srgbClr val="FFE599"/>
                    </a:solidFill>
                  </a:tcPr>
                </a:tc>
                <a:tc>
                  <a:txBody>
                    <a:bodyPr/>
                    <a:lstStyle/>
                    <a:p>
                      <a:pPr marL="0" lvl="0" indent="0" algn="ctr" rtl="0">
                        <a:spcBef>
                          <a:spcPts val="0"/>
                        </a:spcBef>
                        <a:spcAft>
                          <a:spcPts val="0"/>
                        </a:spcAft>
                        <a:buNone/>
                      </a:pPr>
                      <a:r>
                        <a:rPr lang="en" b="1"/>
                        <a:t>Build new kitchen </a:t>
                      </a:r>
                      <a:r>
                        <a:rPr lang="en" sz="1300" b="1"/>
                        <a:t>building</a:t>
                      </a:r>
                      <a:endParaRPr sz="1300" b="1"/>
                    </a:p>
                    <a:p>
                      <a:pPr marL="0" lvl="0" indent="0" algn="ctr" rtl="0">
                        <a:spcBef>
                          <a:spcPts val="0"/>
                        </a:spcBef>
                        <a:spcAft>
                          <a:spcPts val="0"/>
                        </a:spcAft>
                        <a:buNone/>
                      </a:pPr>
                      <a:r>
                        <a:rPr lang="en">
                          <a:solidFill>
                            <a:schemeClr val="dk1"/>
                          </a:solidFill>
                        </a:rPr>
                        <a:t>Replace/repair equipment.</a:t>
                      </a:r>
                      <a:br>
                        <a:rPr lang="en">
                          <a:solidFill>
                            <a:schemeClr val="dk1"/>
                          </a:solidFill>
                        </a:rPr>
                      </a:br>
                      <a:r>
                        <a:rPr lang="en" b="1"/>
                        <a:t>Add grill within kitchen.</a:t>
                      </a:r>
                      <a:endParaRPr b="1"/>
                    </a:p>
                  </a:txBody>
                  <a:tcPr marL="45700" marR="45700" marT="45700" marB="45700">
                    <a:solidFill>
                      <a:srgbClr val="FFD966"/>
                    </a:solidFill>
                  </a:tcPr>
                </a:tc>
                <a:extLst>
                  <a:ext uri="{0D108BD9-81ED-4DB2-BD59-A6C34878D82A}">
                    <a16:rowId xmlns:a16="http://schemas.microsoft.com/office/drawing/2014/main" val="10001"/>
                  </a:ext>
                </a:extLst>
              </a:tr>
            </a:tbl>
          </a:graphicData>
        </a:graphic>
      </p:graphicFrame>
      <p:sp>
        <p:nvSpPr>
          <p:cNvPr id="674" name="Google Shape;674;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38</a:t>
            </a:fld>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8"/>
        <p:cNvGrpSpPr/>
        <p:nvPr/>
      </p:nvGrpSpPr>
      <p:grpSpPr>
        <a:xfrm>
          <a:off x="0" y="0"/>
          <a:ext cx="0" cy="0"/>
          <a:chOff x="0" y="0"/>
          <a:chExt cx="0" cy="0"/>
        </a:xfrm>
      </p:grpSpPr>
      <p:sp>
        <p:nvSpPr>
          <p:cNvPr id="679" name="Google Shape;679;p87"/>
          <p:cNvSpPr txBox="1">
            <a:spLocks noGrp="1"/>
          </p:cNvSpPr>
          <p:nvPr>
            <p:ph type="title"/>
          </p:nvPr>
        </p:nvSpPr>
        <p:spPr>
          <a:xfrm>
            <a:off x="221975" y="142150"/>
            <a:ext cx="8642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What?</a:t>
            </a:r>
            <a:r>
              <a:rPr lang="en"/>
              <a:t> </a:t>
            </a:r>
            <a:r>
              <a:rPr lang="en" b="1"/>
              <a:t>Alternatives of Scope - Dining Room</a:t>
            </a:r>
            <a:endParaRPr b="1"/>
          </a:p>
        </p:txBody>
      </p:sp>
      <p:graphicFrame>
        <p:nvGraphicFramePr>
          <p:cNvPr id="680" name="Google Shape;680;p87"/>
          <p:cNvGraphicFramePr/>
          <p:nvPr/>
        </p:nvGraphicFramePr>
        <p:xfrm>
          <a:off x="222000" y="778950"/>
          <a:ext cx="8732875" cy="1631424"/>
        </p:xfrm>
        <a:graphic>
          <a:graphicData uri="http://schemas.openxmlformats.org/drawingml/2006/table">
            <a:tbl>
              <a:tblPr>
                <a:noFill/>
                <a:tableStyleId>{5B5928E9-F772-44D9-A7FD-B1D582639974}</a:tableStyleId>
              </a:tblPr>
              <a:tblGrid>
                <a:gridCol w="1717150">
                  <a:extLst>
                    <a:ext uri="{9D8B030D-6E8A-4147-A177-3AD203B41FA5}">
                      <a16:colId xmlns:a16="http://schemas.microsoft.com/office/drawing/2014/main" val="20000"/>
                    </a:ext>
                  </a:extLst>
                </a:gridCol>
                <a:gridCol w="2338575">
                  <a:extLst>
                    <a:ext uri="{9D8B030D-6E8A-4147-A177-3AD203B41FA5}">
                      <a16:colId xmlns:a16="http://schemas.microsoft.com/office/drawing/2014/main" val="20001"/>
                    </a:ext>
                  </a:extLst>
                </a:gridCol>
                <a:gridCol w="2338575">
                  <a:extLst>
                    <a:ext uri="{9D8B030D-6E8A-4147-A177-3AD203B41FA5}">
                      <a16:colId xmlns:a16="http://schemas.microsoft.com/office/drawing/2014/main" val="20002"/>
                    </a:ext>
                  </a:extLst>
                </a:gridCol>
                <a:gridCol w="2338575">
                  <a:extLst>
                    <a:ext uri="{9D8B030D-6E8A-4147-A177-3AD203B41FA5}">
                      <a16:colId xmlns:a16="http://schemas.microsoft.com/office/drawing/2014/main" val="20003"/>
                    </a:ext>
                  </a:extLst>
                </a:gridCol>
              </a:tblGrid>
              <a:tr h="381825">
                <a:tc>
                  <a:txBody>
                    <a:bodyPr/>
                    <a:lstStyle/>
                    <a:p>
                      <a:pPr marL="0" lvl="0" indent="0" algn="ctr" rtl="0">
                        <a:spcBef>
                          <a:spcPts val="0"/>
                        </a:spcBef>
                        <a:spcAft>
                          <a:spcPts val="0"/>
                        </a:spcAft>
                        <a:buNone/>
                      </a:pPr>
                      <a:r>
                        <a:rPr lang="en" sz="1800" b="1"/>
                        <a:t>Effort by Area</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Minimum</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Intermediate</a:t>
                      </a:r>
                      <a:endParaRPr sz="1800" b="1"/>
                    </a:p>
                  </a:txBody>
                  <a:tcPr marL="45700" marR="45700" marT="45700" marB="45700">
                    <a:lnB w="9525" cap="flat" cmpd="sng">
                      <a:solidFill>
                        <a:srgbClr val="D9D9D9"/>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800" b="1"/>
                        <a:t>Expanded</a:t>
                      </a:r>
                      <a:endParaRPr sz="1800" b="1"/>
                    </a:p>
                  </a:txBody>
                  <a:tcPr marL="45700" marR="45700" marT="45700" marB="45700">
                    <a:solidFill>
                      <a:srgbClr val="B7B7B7"/>
                    </a:solidFill>
                  </a:tcPr>
                </a:tc>
                <a:extLst>
                  <a:ext uri="{0D108BD9-81ED-4DB2-BD59-A6C34878D82A}">
                    <a16:rowId xmlns:a16="http://schemas.microsoft.com/office/drawing/2014/main" val="10000"/>
                  </a:ext>
                </a:extLst>
              </a:tr>
              <a:tr h="381825">
                <a:tc>
                  <a:txBody>
                    <a:bodyPr/>
                    <a:lstStyle/>
                    <a:p>
                      <a:pPr marL="0" lvl="0" indent="0" algn="ctr" rtl="0">
                        <a:spcBef>
                          <a:spcPts val="0"/>
                        </a:spcBef>
                        <a:spcAft>
                          <a:spcPts val="0"/>
                        </a:spcAft>
                        <a:buNone/>
                      </a:pPr>
                      <a:r>
                        <a:rPr lang="en" b="1">
                          <a:solidFill>
                            <a:srgbClr val="666666"/>
                          </a:solidFill>
                        </a:rPr>
                        <a:t>Kitchen</a:t>
                      </a:r>
                      <a:endParaRPr b="1">
                        <a:solidFill>
                          <a:srgbClr val="666666"/>
                        </a:solidFill>
                      </a:endParaRPr>
                    </a:p>
                  </a:txBody>
                  <a:tcPr marL="45700" marR="45700" marT="45700" marB="45700">
                    <a:solidFill>
                      <a:srgbClr val="EFEFEF"/>
                    </a:solidFill>
                  </a:tcPr>
                </a:tc>
                <a:tc>
                  <a:txBody>
                    <a:bodyPr/>
                    <a:lstStyle/>
                    <a:p>
                      <a:pPr marL="0" lvl="0" indent="0" algn="ctr" rtl="0">
                        <a:spcBef>
                          <a:spcPts val="0"/>
                        </a:spcBef>
                        <a:spcAft>
                          <a:spcPts val="0"/>
                        </a:spcAft>
                        <a:buNone/>
                      </a:pPr>
                      <a:r>
                        <a:rPr lang="en" b="1">
                          <a:solidFill>
                            <a:srgbClr val="666666"/>
                          </a:solidFill>
                        </a:rPr>
                        <a:t>Keep same footprint.</a:t>
                      </a:r>
                      <a:endParaRPr b="1">
                        <a:solidFill>
                          <a:srgbClr val="666666"/>
                        </a:solidFill>
                      </a:endParaRPr>
                    </a:p>
                    <a:p>
                      <a:pPr marL="0" lvl="0" indent="0" algn="ctr" rtl="0">
                        <a:spcBef>
                          <a:spcPts val="0"/>
                        </a:spcBef>
                        <a:spcAft>
                          <a:spcPts val="0"/>
                        </a:spcAft>
                        <a:buNone/>
                      </a:pPr>
                      <a:r>
                        <a:rPr lang="en">
                          <a:solidFill>
                            <a:srgbClr val="666666"/>
                          </a:solidFill>
                        </a:rPr>
                        <a:t>Replace/repair equipment.</a:t>
                      </a:r>
                      <a:endParaRPr>
                        <a:solidFill>
                          <a:srgbClr val="666666"/>
                        </a:solidFill>
                      </a:endParaRPr>
                    </a:p>
                  </a:txBody>
                  <a:tcPr marL="45700" marR="45700" marT="45700" marB="45700">
                    <a:lnR w="9525" cap="flat" cmpd="sng">
                      <a:solidFill>
                        <a:srgbClr val="D9D9D9"/>
                      </a:solidFill>
                      <a:prstDash val="solid"/>
                      <a:round/>
                      <a:headEnd type="none" w="sm" len="sm"/>
                      <a:tailEnd type="none" w="sm" len="sm"/>
                    </a:lnR>
                    <a:solidFill>
                      <a:srgbClr val="F3F3F3"/>
                    </a:solidFill>
                  </a:tcPr>
                </a:tc>
                <a:tc>
                  <a:txBody>
                    <a:bodyPr/>
                    <a:lstStyle/>
                    <a:p>
                      <a:pPr marL="0" lvl="0" indent="0" algn="ctr" rtl="0">
                        <a:spcBef>
                          <a:spcPts val="0"/>
                        </a:spcBef>
                        <a:spcAft>
                          <a:spcPts val="0"/>
                        </a:spcAft>
                        <a:buNone/>
                      </a:pPr>
                      <a:r>
                        <a:rPr lang="en" b="1">
                          <a:solidFill>
                            <a:srgbClr val="666666"/>
                          </a:solidFill>
                        </a:rPr>
                        <a:t>Keep &amp; expand footprint.</a:t>
                      </a:r>
                      <a:endParaRPr b="1">
                        <a:solidFill>
                          <a:srgbClr val="666666"/>
                        </a:solidFill>
                      </a:endParaRPr>
                    </a:p>
                    <a:p>
                      <a:pPr marL="0" lvl="0" indent="0" algn="ctr" rtl="0">
                        <a:spcBef>
                          <a:spcPts val="0"/>
                        </a:spcBef>
                        <a:spcAft>
                          <a:spcPts val="0"/>
                        </a:spcAft>
                        <a:buNone/>
                      </a:pPr>
                      <a:r>
                        <a:rPr lang="en">
                          <a:solidFill>
                            <a:srgbClr val="666666"/>
                          </a:solidFill>
                        </a:rPr>
                        <a:t>Replace/repair equipment.</a:t>
                      </a:r>
                      <a:endParaRPr>
                        <a:solidFill>
                          <a:srgbClr val="666666"/>
                        </a:solidFill>
                      </a:endParaRPr>
                    </a:p>
                    <a:p>
                      <a:pPr marL="0" lvl="0" indent="0" algn="ctr" rtl="0">
                        <a:spcBef>
                          <a:spcPts val="0"/>
                        </a:spcBef>
                        <a:spcAft>
                          <a:spcPts val="0"/>
                        </a:spcAft>
                        <a:buNone/>
                      </a:pPr>
                      <a:r>
                        <a:rPr lang="en" b="1">
                          <a:solidFill>
                            <a:srgbClr val="666666"/>
                          </a:solidFill>
                        </a:rPr>
                        <a:t>Rebuild shed, raise floor.</a:t>
                      </a:r>
                      <a:endParaRPr b="1">
                        <a:solidFill>
                          <a:srgbClr val="666666"/>
                        </a:solidFill>
                      </a:endParaRPr>
                    </a:p>
                  </a:txBody>
                  <a:tcPr marL="45700" marR="45700" marT="45700" marB="45700">
                    <a:lnL w="9525" cap="flat" cmpd="sng">
                      <a:solidFill>
                        <a:srgbClr val="D9D9D9"/>
                      </a:solidFill>
                      <a:prstDash val="solid"/>
                      <a:round/>
                      <a:headEnd type="none" w="sm" len="sm"/>
                      <a:tailEnd type="none" w="sm" len="sm"/>
                    </a:lnL>
                    <a:lnR w="9525" cap="flat" cmpd="sng">
                      <a:solidFill>
                        <a:srgbClr val="D9D9D9"/>
                      </a:solidFill>
                      <a:prstDash val="solid"/>
                      <a:round/>
                      <a:headEnd type="none" w="sm" len="sm"/>
                      <a:tailEnd type="none" w="sm" len="sm"/>
                    </a:lnR>
                    <a:lnT w="9525" cap="flat" cmpd="sng">
                      <a:solidFill>
                        <a:srgbClr val="D9D9D9"/>
                      </a:solidFill>
                      <a:prstDash val="solid"/>
                      <a:round/>
                      <a:headEnd type="none" w="sm" len="sm"/>
                      <a:tailEnd type="none" w="sm" len="sm"/>
                    </a:lnT>
                    <a:lnB w="9525" cap="flat" cmpd="sng">
                      <a:solidFill>
                        <a:srgbClr val="D9D9D9"/>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solidFill>
                            <a:srgbClr val="666666"/>
                          </a:solidFill>
                        </a:rPr>
                        <a:t>Build new kitchen </a:t>
                      </a:r>
                      <a:r>
                        <a:rPr lang="en" sz="1300" b="1">
                          <a:solidFill>
                            <a:srgbClr val="666666"/>
                          </a:solidFill>
                        </a:rPr>
                        <a:t>building</a:t>
                      </a:r>
                      <a:endParaRPr sz="1300" b="1">
                        <a:solidFill>
                          <a:srgbClr val="666666"/>
                        </a:solidFill>
                      </a:endParaRPr>
                    </a:p>
                    <a:p>
                      <a:pPr marL="0" lvl="0" indent="0" algn="ctr" rtl="0">
                        <a:spcBef>
                          <a:spcPts val="0"/>
                        </a:spcBef>
                        <a:spcAft>
                          <a:spcPts val="0"/>
                        </a:spcAft>
                        <a:buNone/>
                      </a:pPr>
                      <a:r>
                        <a:rPr lang="en">
                          <a:solidFill>
                            <a:srgbClr val="666666"/>
                          </a:solidFill>
                        </a:rPr>
                        <a:t>Replace/repair equipment.</a:t>
                      </a:r>
                      <a:br>
                        <a:rPr lang="en">
                          <a:solidFill>
                            <a:srgbClr val="666666"/>
                          </a:solidFill>
                        </a:rPr>
                      </a:br>
                      <a:r>
                        <a:rPr lang="en" b="1">
                          <a:solidFill>
                            <a:srgbClr val="666666"/>
                          </a:solidFill>
                        </a:rPr>
                        <a:t>Add grill within kitchen.</a:t>
                      </a:r>
                      <a:endParaRPr b="1">
                        <a:solidFill>
                          <a:srgbClr val="666666"/>
                        </a:solidFill>
                      </a:endParaRPr>
                    </a:p>
                  </a:txBody>
                  <a:tcPr marL="45700" marR="45700" marT="45700" marB="45700">
                    <a:lnL w="9525" cap="flat" cmpd="sng">
                      <a:solidFill>
                        <a:srgbClr val="D9D9D9"/>
                      </a:solidFill>
                      <a:prstDash val="solid"/>
                      <a:round/>
                      <a:headEnd type="none" w="sm" len="sm"/>
                      <a:tailEnd type="none" w="sm" len="sm"/>
                    </a:lnL>
                    <a:solidFill>
                      <a:srgbClr val="D9D9D9"/>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b="1"/>
                        <a:t>Dining Room</a:t>
                      </a:r>
                      <a:endParaRPr b="1"/>
                    </a:p>
                  </a:txBody>
                  <a:tcPr marL="45700" marR="45700" marT="45700" marB="45700">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t>Keep existing. </a:t>
                      </a:r>
                      <a:endParaRPr b="1"/>
                    </a:p>
                    <a:p>
                      <a:pPr marL="0" lvl="0" indent="0" algn="ctr" rtl="0">
                        <a:spcBef>
                          <a:spcPts val="0"/>
                        </a:spcBef>
                        <a:spcAft>
                          <a:spcPts val="0"/>
                        </a:spcAft>
                        <a:buNone/>
                      </a:pPr>
                      <a:r>
                        <a:rPr lang="en"/>
                        <a:t>Repair porch</a:t>
                      </a:r>
                      <a:endParaRPr/>
                    </a:p>
                  </a:txBody>
                  <a:tcPr marL="45700" marR="45700" marT="45700" marB="45700">
                    <a:lnB w="9525" cap="flat" cmpd="sng">
                      <a:solidFill>
                        <a:srgbClr val="9E9E9E"/>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n" b="1"/>
                        <a:t>Keep and expand existing</a:t>
                      </a:r>
                      <a:endParaRPr b="1"/>
                    </a:p>
                    <a:p>
                      <a:pPr marL="0" lvl="0" indent="0" algn="ctr" rtl="0">
                        <a:spcBef>
                          <a:spcPts val="0"/>
                        </a:spcBef>
                        <a:spcAft>
                          <a:spcPts val="0"/>
                        </a:spcAft>
                        <a:buNone/>
                      </a:pPr>
                      <a:r>
                        <a:rPr lang="en"/>
                        <a:t>Rebuild and expand porch</a:t>
                      </a:r>
                      <a:endParaRPr/>
                    </a:p>
                  </a:txBody>
                  <a:tcPr marL="45700" marR="45700" marT="45700" marB="45700">
                    <a:lnT w="9525" cap="flat" cmpd="sng">
                      <a:solidFill>
                        <a:srgbClr val="D9D9D9"/>
                      </a:solidFill>
                      <a:prstDash val="solid"/>
                      <a:round/>
                      <a:headEnd type="none" w="sm" len="sm"/>
                      <a:tailEnd type="none" w="sm" len="sm"/>
                    </a:lnT>
                    <a:lnB w="9525" cap="flat" cmpd="sng">
                      <a:solidFill>
                        <a:srgbClr val="9E9E9E"/>
                      </a:solidFill>
                      <a:prstDash val="solid"/>
                      <a:round/>
                      <a:headEnd type="none" w="sm" len="sm"/>
                      <a:tailEnd type="none" w="sm" len="sm"/>
                    </a:lnB>
                    <a:solidFill>
                      <a:srgbClr val="F9CB9C"/>
                    </a:solidFill>
                  </a:tcPr>
                </a:tc>
                <a:tc>
                  <a:txBody>
                    <a:bodyPr/>
                    <a:lstStyle/>
                    <a:p>
                      <a:pPr marL="0" lvl="0" indent="0" algn="ctr" rtl="0">
                        <a:spcBef>
                          <a:spcPts val="0"/>
                        </a:spcBef>
                        <a:spcAft>
                          <a:spcPts val="0"/>
                        </a:spcAft>
                        <a:buNone/>
                      </a:pPr>
                      <a:r>
                        <a:rPr lang="en" b="1"/>
                        <a:t>Rebuild new Dining Room</a:t>
                      </a:r>
                      <a:r>
                        <a:rPr lang="en"/>
                        <a:t> by repurposing old kitchen</a:t>
                      </a:r>
                      <a:endParaRPr/>
                    </a:p>
                  </a:txBody>
                  <a:tcPr marL="45700" marR="45700" marT="45700" marB="45700">
                    <a:lnB w="9525" cap="flat" cmpd="sng">
                      <a:solidFill>
                        <a:srgbClr val="9E9E9E"/>
                      </a:solidFill>
                      <a:prstDash val="solid"/>
                      <a:round/>
                      <a:headEnd type="none" w="sm" len="sm"/>
                      <a:tailEnd type="none" w="sm" len="sm"/>
                    </a:lnB>
                    <a:solidFill>
                      <a:srgbClr val="F6B26B"/>
                    </a:solidFill>
                  </a:tcPr>
                </a:tc>
                <a:extLst>
                  <a:ext uri="{0D108BD9-81ED-4DB2-BD59-A6C34878D82A}">
                    <a16:rowId xmlns:a16="http://schemas.microsoft.com/office/drawing/2014/main" val="10002"/>
                  </a:ext>
                </a:extLst>
              </a:tr>
            </a:tbl>
          </a:graphicData>
        </a:graphic>
      </p:graphicFrame>
      <p:sp>
        <p:nvSpPr>
          <p:cNvPr id="681" name="Google Shape;681;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39</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a:t>
            </a:fld>
            <a:endParaRPr/>
          </a:p>
        </p:txBody>
      </p:sp>
      <p:pic>
        <p:nvPicPr>
          <p:cNvPr id="304" name="Google Shape;304;p5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2465850" y="220725"/>
            <a:ext cx="6558801" cy="4934499"/>
          </a:xfrm>
          <a:prstGeom prst="rect">
            <a:avLst/>
          </a:prstGeom>
          <a:noFill/>
          <a:ln>
            <a:noFill/>
          </a:ln>
        </p:spPr>
      </p:pic>
      <p:sp>
        <p:nvSpPr>
          <p:cNvPr id="305" name="Google Shape;305;p52"/>
          <p:cNvSpPr txBox="1">
            <a:spLocks noGrp="1"/>
          </p:cNvSpPr>
          <p:nvPr>
            <p:ph type="title"/>
          </p:nvPr>
        </p:nvSpPr>
        <p:spPr>
          <a:xfrm>
            <a:off x="311700" y="1402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History of The Lodge</a:t>
            </a:r>
            <a:endParaRPr/>
          </a:p>
        </p:txBody>
      </p:sp>
      <p:sp>
        <p:nvSpPr>
          <p:cNvPr id="306" name="Google Shape;306;p52"/>
          <p:cNvSpPr txBox="1">
            <a:spLocks noGrp="1"/>
          </p:cNvSpPr>
          <p:nvPr>
            <p:ph type="body" idx="1"/>
          </p:nvPr>
        </p:nvSpPr>
        <p:spPr>
          <a:xfrm>
            <a:off x="311700" y="838550"/>
            <a:ext cx="2889000" cy="4220400"/>
          </a:xfrm>
          <a:prstGeom prst="rect">
            <a:avLst/>
          </a:prstGeom>
        </p:spPr>
        <p:txBody>
          <a:bodyPr spcFirstLastPara="1" wrap="square" lIns="91425" tIns="91425" rIns="91425" bIns="91425" anchor="t" anchorCtr="0">
            <a:noAutofit/>
          </a:bodyPr>
          <a:lstStyle/>
          <a:p>
            <a:pPr marL="0" lvl="0" indent="0" algn="l" rtl="0">
              <a:lnSpc>
                <a:spcPct val="110000"/>
              </a:lnSpc>
              <a:spcBef>
                <a:spcPts val="0"/>
              </a:spcBef>
              <a:spcAft>
                <a:spcPts val="0"/>
              </a:spcAft>
              <a:buNone/>
            </a:pPr>
            <a:r>
              <a:rPr lang="en" b="1"/>
              <a:t>1920-30’s - Kitchen</a:t>
            </a:r>
            <a:br>
              <a:rPr lang="en" b="1"/>
            </a:br>
            <a:r>
              <a:rPr lang="en" b="1"/>
              <a:t>was extended east.</a:t>
            </a:r>
            <a:endParaRPr b="1"/>
          </a:p>
          <a:p>
            <a:pPr marL="0" lvl="0" indent="0" algn="l" rtl="0">
              <a:lnSpc>
                <a:spcPct val="110000"/>
              </a:lnSpc>
              <a:spcBef>
                <a:spcPts val="1200"/>
              </a:spcBef>
              <a:spcAft>
                <a:spcPts val="0"/>
              </a:spcAft>
              <a:buNone/>
            </a:pPr>
            <a:r>
              <a:rPr lang="en" b="1"/>
              <a:t>1920’s - Dining</a:t>
            </a:r>
            <a:br>
              <a:rPr lang="en" b="1"/>
            </a:br>
            <a:r>
              <a:rPr lang="en" b="1"/>
              <a:t>porch was added.</a:t>
            </a:r>
            <a:endParaRPr b="1"/>
          </a:p>
          <a:p>
            <a:pPr marL="0" lvl="0" indent="0" algn="l" rtl="0">
              <a:lnSpc>
                <a:spcPct val="110000"/>
              </a:lnSpc>
              <a:spcBef>
                <a:spcPts val="1200"/>
              </a:spcBef>
              <a:spcAft>
                <a:spcPts val="0"/>
              </a:spcAft>
              <a:buNone/>
            </a:pPr>
            <a:r>
              <a:rPr lang="en" b="1"/>
              <a:t>1983 - Kitchen </a:t>
            </a:r>
            <a:br>
              <a:rPr lang="en" b="1"/>
            </a:br>
            <a:r>
              <a:rPr lang="en" b="1"/>
              <a:t>major renovation</a:t>
            </a:r>
            <a:endParaRPr b="1"/>
          </a:p>
          <a:p>
            <a:pPr marL="0" lvl="0" indent="0" algn="l" rtl="0">
              <a:lnSpc>
                <a:spcPct val="110000"/>
              </a:lnSpc>
              <a:spcBef>
                <a:spcPts val="1200"/>
              </a:spcBef>
              <a:spcAft>
                <a:spcPts val="0"/>
              </a:spcAft>
              <a:buNone/>
            </a:pPr>
            <a:r>
              <a:rPr lang="en" b="1"/>
              <a:t>1990’s Dining </a:t>
            </a:r>
            <a:br>
              <a:rPr lang="en" b="1"/>
            </a:br>
            <a:r>
              <a:rPr lang="en" b="1"/>
              <a:t>porch extended.</a:t>
            </a:r>
            <a:endParaRPr b="1"/>
          </a:p>
          <a:p>
            <a:pPr marL="0" lvl="0" indent="0" algn="l" rtl="0">
              <a:lnSpc>
                <a:spcPct val="110000"/>
              </a:lnSpc>
              <a:spcBef>
                <a:spcPts val="1200"/>
              </a:spcBef>
              <a:spcAft>
                <a:spcPts val="0"/>
              </a:spcAft>
              <a:buNone/>
            </a:pPr>
            <a:r>
              <a:rPr lang="en" b="1"/>
              <a:t>. </a:t>
            </a:r>
            <a:endParaRPr/>
          </a:p>
          <a:p>
            <a:pPr marL="0" lvl="0" indent="0" algn="l" rtl="0">
              <a:spcBef>
                <a:spcPts val="1200"/>
              </a:spcBef>
              <a:spcAft>
                <a:spcPts val="160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5"/>
        <p:cNvGrpSpPr/>
        <p:nvPr/>
      </p:nvGrpSpPr>
      <p:grpSpPr>
        <a:xfrm>
          <a:off x="0" y="0"/>
          <a:ext cx="0" cy="0"/>
          <a:chOff x="0" y="0"/>
          <a:chExt cx="0" cy="0"/>
        </a:xfrm>
      </p:grpSpPr>
      <p:sp>
        <p:nvSpPr>
          <p:cNvPr id="686" name="Google Shape;686;p88"/>
          <p:cNvSpPr txBox="1">
            <a:spLocks noGrp="1"/>
          </p:cNvSpPr>
          <p:nvPr>
            <p:ph type="title"/>
          </p:nvPr>
        </p:nvSpPr>
        <p:spPr>
          <a:xfrm>
            <a:off x="221975" y="142150"/>
            <a:ext cx="8642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What?</a:t>
            </a:r>
            <a:r>
              <a:rPr lang="en"/>
              <a:t> </a:t>
            </a:r>
            <a:r>
              <a:rPr lang="en" b="1"/>
              <a:t>Alternatives of Scope - Accessibility</a:t>
            </a:r>
            <a:endParaRPr b="1"/>
          </a:p>
        </p:txBody>
      </p:sp>
      <p:graphicFrame>
        <p:nvGraphicFramePr>
          <p:cNvPr id="687" name="Google Shape;687;p88"/>
          <p:cNvGraphicFramePr/>
          <p:nvPr/>
        </p:nvGraphicFramePr>
        <p:xfrm>
          <a:off x="222000" y="778950"/>
          <a:ext cx="8732875" cy="2149544"/>
        </p:xfrm>
        <a:graphic>
          <a:graphicData uri="http://schemas.openxmlformats.org/drawingml/2006/table">
            <a:tbl>
              <a:tblPr>
                <a:noFill/>
                <a:tableStyleId>{5B5928E9-F772-44D9-A7FD-B1D582639974}</a:tableStyleId>
              </a:tblPr>
              <a:tblGrid>
                <a:gridCol w="1717150">
                  <a:extLst>
                    <a:ext uri="{9D8B030D-6E8A-4147-A177-3AD203B41FA5}">
                      <a16:colId xmlns:a16="http://schemas.microsoft.com/office/drawing/2014/main" val="20000"/>
                    </a:ext>
                  </a:extLst>
                </a:gridCol>
                <a:gridCol w="2338575">
                  <a:extLst>
                    <a:ext uri="{9D8B030D-6E8A-4147-A177-3AD203B41FA5}">
                      <a16:colId xmlns:a16="http://schemas.microsoft.com/office/drawing/2014/main" val="20001"/>
                    </a:ext>
                  </a:extLst>
                </a:gridCol>
                <a:gridCol w="2338575">
                  <a:extLst>
                    <a:ext uri="{9D8B030D-6E8A-4147-A177-3AD203B41FA5}">
                      <a16:colId xmlns:a16="http://schemas.microsoft.com/office/drawing/2014/main" val="20002"/>
                    </a:ext>
                  </a:extLst>
                </a:gridCol>
                <a:gridCol w="2338575">
                  <a:extLst>
                    <a:ext uri="{9D8B030D-6E8A-4147-A177-3AD203B41FA5}">
                      <a16:colId xmlns:a16="http://schemas.microsoft.com/office/drawing/2014/main" val="20003"/>
                    </a:ext>
                  </a:extLst>
                </a:gridCol>
              </a:tblGrid>
              <a:tr h="381825">
                <a:tc>
                  <a:txBody>
                    <a:bodyPr/>
                    <a:lstStyle/>
                    <a:p>
                      <a:pPr marL="0" lvl="0" indent="0" algn="ctr" rtl="0">
                        <a:spcBef>
                          <a:spcPts val="0"/>
                        </a:spcBef>
                        <a:spcAft>
                          <a:spcPts val="0"/>
                        </a:spcAft>
                        <a:buNone/>
                      </a:pPr>
                      <a:r>
                        <a:rPr lang="en" sz="1800" b="1"/>
                        <a:t>Effort by Area</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Minimum</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Intermediate</a:t>
                      </a:r>
                      <a:endParaRPr sz="1800" b="1"/>
                    </a:p>
                  </a:txBody>
                  <a:tcPr marL="45700" marR="45700" marT="45700" marB="45700">
                    <a:solidFill>
                      <a:srgbClr val="CCCCCC"/>
                    </a:solidFill>
                  </a:tcPr>
                </a:tc>
                <a:tc>
                  <a:txBody>
                    <a:bodyPr/>
                    <a:lstStyle/>
                    <a:p>
                      <a:pPr marL="0" lvl="0" indent="0" algn="ctr" rtl="0">
                        <a:spcBef>
                          <a:spcPts val="0"/>
                        </a:spcBef>
                        <a:spcAft>
                          <a:spcPts val="0"/>
                        </a:spcAft>
                        <a:buNone/>
                      </a:pPr>
                      <a:r>
                        <a:rPr lang="en" sz="1800" b="1"/>
                        <a:t>Expanded</a:t>
                      </a:r>
                      <a:endParaRPr sz="1800" b="1"/>
                    </a:p>
                  </a:txBody>
                  <a:tcPr marL="45700" marR="45700" marT="45700" marB="45700">
                    <a:solidFill>
                      <a:srgbClr val="B7B7B7"/>
                    </a:solidFill>
                  </a:tcPr>
                </a:tc>
                <a:extLst>
                  <a:ext uri="{0D108BD9-81ED-4DB2-BD59-A6C34878D82A}">
                    <a16:rowId xmlns:a16="http://schemas.microsoft.com/office/drawing/2014/main" val="10000"/>
                  </a:ext>
                </a:extLst>
              </a:tr>
              <a:tr h="381825">
                <a:tc>
                  <a:txBody>
                    <a:bodyPr/>
                    <a:lstStyle/>
                    <a:p>
                      <a:pPr marL="0" lvl="0" indent="0" algn="ctr" rtl="0">
                        <a:spcBef>
                          <a:spcPts val="0"/>
                        </a:spcBef>
                        <a:spcAft>
                          <a:spcPts val="0"/>
                        </a:spcAft>
                        <a:buNone/>
                      </a:pPr>
                      <a:r>
                        <a:rPr lang="en" b="1">
                          <a:solidFill>
                            <a:srgbClr val="666666"/>
                          </a:solidFill>
                        </a:rPr>
                        <a:t>Kitchen</a:t>
                      </a:r>
                      <a:endParaRPr b="1">
                        <a:solidFill>
                          <a:srgbClr val="666666"/>
                        </a:solidFill>
                      </a:endParaRPr>
                    </a:p>
                  </a:txBody>
                  <a:tcPr marL="45700" marR="45700" marT="45700" marB="45700">
                    <a:solidFill>
                      <a:srgbClr val="EFEFEF"/>
                    </a:solidFill>
                  </a:tcPr>
                </a:tc>
                <a:tc>
                  <a:txBody>
                    <a:bodyPr/>
                    <a:lstStyle/>
                    <a:p>
                      <a:pPr marL="0" lvl="0" indent="0" algn="ctr" rtl="0">
                        <a:spcBef>
                          <a:spcPts val="0"/>
                        </a:spcBef>
                        <a:spcAft>
                          <a:spcPts val="0"/>
                        </a:spcAft>
                        <a:buNone/>
                      </a:pPr>
                      <a:r>
                        <a:rPr lang="en" b="1">
                          <a:solidFill>
                            <a:srgbClr val="666666"/>
                          </a:solidFill>
                        </a:rPr>
                        <a:t>Keep same footprint.</a:t>
                      </a:r>
                      <a:endParaRPr b="1">
                        <a:solidFill>
                          <a:srgbClr val="666666"/>
                        </a:solidFill>
                      </a:endParaRPr>
                    </a:p>
                    <a:p>
                      <a:pPr marL="0" lvl="0" indent="0" algn="ctr" rtl="0">
                        <a:spcBef>
                          <a:spcPts val="0"/>
                        </a:spcBef>
                        <a:spcAft>
                          <a:spcPts val="0"/>
                        </a:spcAft>
                        <a:buNone/>
                      </a:pPr>
                      <a:r>
                        <a:rPr lang="en">
                          <a:solidFill>
                            <a:srgbClr val="666666"/>
                          </a:solidFill>
                        </a:rPr>
                        <a:t>Replace/repair equipment.</a:t>
                      </a:r>
                      <a:endParaRPr>
                        <a:solidFill>
                          <a:srgbClr val="666666"/>
                        </a:solidFill>
                      </a:endParaRPr>
                    </a:p>
                  </a:txBody>
                  <a:tcPr marL="45700" marR="45700" marT="45700" marB="45700">
                    <a:solidFill>
                      <a:srgbClr val="F3F3F3"/>
                    </a:solidFill>
                  </a:tcPr>
                </a:tc>
                <a:tc>
                  <a:txBody>
                    <a:bodyPr/>
                    <a:lstStyle/>
                    <a:p>
                      <a:pPr marL="0" lvl="0" indent="0" algn="ctr" rtl="0">
                        <a:spcBef>
                          <a:spcPts val="0"/>
                        </a:spcBef>
                        <a:spcAft>
                          <a:spcPts val="0"/>
                        </a:spcAft>
                        <a:buNone/>
                      </a:pPr>
                      <a:r>
                        <a:rPr lang="en" b="1">
                          <a:solidFill>
                            <a:srgbClr val="666666"/>
                          </a:solidFill>
                        </a:rPr>
                        <a:t>Keep &amp; expand footprint.</a:t>
                      </a:r>
                      <a:endParaRPr b="1">
                        <a:solidFill>
                          <a:srgbClr val="666666"/>
                        </a:solidFill>
                      </a:endParaRPr>
                    </a:p>
                    <a:p>
                      <a:pPr marL="0" lvl="0" indent="0" algn="ctr" rtl="0">
                        <a:spcBef>
                          <a:spcPts val="0"/>
                        </a:spcBef>
                        <a:spcAft>
                          <a:spcPts val="0"/>
                        </a:spcAft>
                        <a:buNone/>
                      </a:pPr>
                      <a:r>
                        <a:rPr lang="en">
                          <a:solidFill>
                            <a:srgbClr val="666666"/>
                          </a:solidFill>
                        </a:rPr>
                        <a:t>Replace/repair equipment.</a:t>
                      </a:r>
                      <a:endParaRPr>
                        <a:solidFill>
                          <a:srgbClr val="666666"/>
                        </a:solidFill>
                      </a:endParaRPr>
                    </a:p>
                    <a:p>
                      <a:pPr marL="0" lvl="0" indent="0" algn="ctr" rtl="0">
                        <a:spcBef>
                          <a:spcPts val="0"/>
                        </a:spcBef>
                        <a:spcAft>
                          <a:spcPts val="0"/>
                        </a:spcAft>
                        <a:buNone/>
                      </a:pPr>
                      <a:r>
                        <a:rPr lang="en" b="1">
                          <a:solidFill>
                            <a:srgbClr val="666666"/>
                          </a:solidFill>
                        </a:rPr>
                        <a:t>Rebuild shed, raise floor.</a:t>
                      </a:r>
                      <a:endParaRPr b="1">
                        <a:solidFill>
                          <a:srgbClr val="666666"/>
                        </a:solidFill>
                      </a:endParaRPr>
                    </a:p>
                  </a:txBody>
                  <a:tcPr marL="45700" marR="45700" marT="45700" marB="45700">
                    <a:solidFill>
                      <a:srgbClr val="EFEFEF"/>
                    </a:solidFill>
                  </a:tcPr>
                </a:tc>
                <a:tc>
                  <a:txBody>
                    <a:bodyPr/>
                    <a:lstStyle/>
                    <a:p>
                      <a:pPr marL="0" lvl="0" indent="0" algn="ctr" rtl="0">
                        <a:spcBef>
                          <a:spcPts val="0"/>
                        </a:spcBef>
                        <a:spcAft>
                          <a:spcPts val="0"/>
                        </a:spcAft>
                        <a:buNone/>
                      </a:pPr>
                      <a:r>
                        <a:rPr lang="en" b="1">
                          <a:solidFill>
                            <a:srgbClr val="666666"/>
                          </a:solidFill>
                        </a:rPr>
                        <a:t>Build new kitchen </a:t>
                      </a:r>
                      <a:r>
                        <a:rPr lang="en" sz="1300" b="1">
                          <a:solidFill>
                            <a:srgbClr val="666666"/>
                          </a:solidFill>
                        </a:rPr>
                        <a:t>building</a:t>
                      </a:r>
                      <a:endParaRPr sz="1300" b="1">
                        <a:solidFill>
                          <a:srgbClr val="666666"/>
                        </a:solidFill>
                      </a:endParaRPr>
                    </a:p>
                    <a:p>
                      <a:pPr marL="0" lvl="0" indent="0" algn="ctr" rtl="0">
                        <a:spcBef>
                          <a:spcPts val="0"/>
                        </a:spcBef>
                        <a:spcAft>
                          <a:spcPts val="0"/>
                        </a:spcAft>
                        <a:buNone/>
                      </a:pPr>
                      <a:r>
                        <a:rPr lang="en">
                          <a:solidFill>
                            <a:srgbClr val="666666"/>
                          </a:solidFill>
                        </a:rPr>
                        <a:t>Replace/repair equipment.</a:t>
                      </a:r>
                      <a:br>
                        <a:rPr lang="en">
                          <a:solidFill>
                            <a:srgbClr val="666666"/>
                          </a:solidFill>
                        </a:rPr>
                      </a:br>
                      <a:r>
                        <a:rPr lang="en" b="1">
                          <a:solidFill>
                            <a:srgbClr val="666666"/>
                          </a:solidFill>
                        </a:rPr>
                        <a:t>Add grill within kitchen</a:t>
                      </a:r>
                      <a:r>
                        <a:rPr lang="en">
                          <a:solidFill>
                            <a:srgbClr val="666666"/>
                          </a:solidFill>
                        </a:rPr>
                        <a:t>.</a:t>
                      </a:r>
                      <a:endParaRPr>
                        <a:solidFill>
                          <a:srgbClr val="666666"/>
                        </a:solidFill>
                      </a:endParaRPr>
                    </a:p>
                  </a:txBody>
                  <a:tcPr marL="45700" marR="45700" marT="45700" marB="45700">
                    <a:solidFill>
                      <a:srgbClr val="D9D9D9"/>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b="1">
                          <a:solidFill>
                            <a:srgbClr val="666666"/>
                          </a:solidFill>
                        </a:rPr>
                        <a:t>Dining Room</a:t>
                      </a:r>
                      <a:endParaRPr b="1">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solidFill>
                            <a:srgbClr val="666666"/>
                          </a:solidFill>
                        </a:rPr>
                        <a:t>Keep existing. </a:t>
                      </a:r>
                      <a:endParaRPr b="1">
                        <a:solidFill>
                          <a:srgbClr val="666666"/>
                        </a:solidFill>
                      </a:endParaRPr>
                    </a:p>
                    <a:p>
                      <a:pPr marL="0" lvl="0" indent="0" algn="ctr" rtl="0">
                        <a:spcBef>
                          <a:spcPts val="0"/>
                        </a:spcBef>
                        <a:spcAft>
                          <a:spcPts val="0"/>
                        </a:spcAft>
                        <a:buNone/>
                      </a:pPr>
                      <a:r>
                        <a:rPr lang="en">
                          <a:solidFill>
                            <a:srgbClr val="666666"/>
                          </a:solidFill>
                        </a:rPr>
                        <a:t>Repair porch</a:t>
                      </a:r>
                      <a:endParaRPr>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solidFill>
                            <a:srgbClr val="666666"/>
                          </a:solidFill>
                        </a:rPr>
                        <a:t>Keep and expand existing</a:t>
                      </a:r>
                      <a:endParaRPr b="1">
                        <a:solidFill>
                          <a:srgbClr val="666666"/>
                        </a:solidFill>
                      </a:endParaRPr>
                    </a:p>
                    <a:p>
                      <a:pPr marL="0" lvl="0" indent="0" algn="ctr" rtl="0">
                        <a:spcBef>
                          <a:spcPts val="0"/>
                        </a:spcBef>
                        <a:spcAft>
                          <a:spcPts val="0"/>
                        </a:spcAft>
                        <a:buNone/>
                      </a:pPr>
                      <a:r>
                        <a:rPr lang="en">
                          <a:solidFill>
                            <a:srgbClr val="666666"/>
                          </a:solidFill>
                        </a:rPr>
                        <a:t>Rebuild and expand porch</a:t>
                      </a:r>
                      <a:endParaRPr>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solidFill>
                            <a:srgbClr val="666666"/>
                          </a:solidFill>
                        </a:rPr>
                        <a:t>Rebuild new Dining Room</a:t>
                      </a:r>
                      <a:r>
                        <a:rPr lang="en">
                          <a:solidFill>
                            <a:srgbClr val="666666"/>
                          </a:solidFill>
                        </a:rPr>
                        <a:t> by repurposing old kitchen</a:t>
                      </a:r>
                      <a:endParaRPr>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b="1"/>
                        <a:t>Accessibility </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Replace Jill with </a:t>
                      </a:r>
                      <a:r>
                        <a:rPr lang="en" b="1"/>
                        <a:t>1 ADA bathroom</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FE2F3"/>
                    </a:solidFill>
                  </a:tcPr>
                </a:tc>
                <a:tc>
                  <a:txBody>
                    <a:bodyPr/>
                    <a:lstStyle/>
                    <a:p>
                      <a:pPr marL="0" lvl="0" indent="0" algn="ctr" rtl="0">
                        <a:spcBef>
                          <a:spcPts val="0"/>
                        </a:spcBef>
                        <a:spcAft>
                          <a:spcPts val="0"/>
                        </a:spcAft>
                        <a:buNone/>
                      </a:pPr>
                      <a:r>
                        <a:rPr lang="en"/>
                        <a:t>Build </a:t>
                      </a:r>
                      <a:r>
                        <a:rPr lang="en" b="1"/>
                        <a:t>1 new ADA </a:t>
                      </a:r>
                      <a:br>
                        <a:rPr lang="en" b="1"/>
                      </a:br>
                      <a:r>
                        <a:rPr lang="en"/>
                        <a:t>Bathroom.</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9FC5E8"/>
                    </a:solidFill>
                  </a:tcPr>
                </a:tc>
                <a:tc>
                  <a:txBody>
                    <a:bodyPr/>
                    <a:lstStyle/>
                    <a:p>
                      <a:pPr marL="0" lvl="0" indent="0" algn="ctr" rtl="0">
                        <a:spcBef>
                          <a:spcPts val="0"/>
                        </a:spcBef>
                        <a:spcAft>
                          <a:spcPts val="0"/>
                        </a:spcAft>
                        <a:buNone/>
                      </a:pPr>
                      <a:r>
                        <a:rPr lang="en"/>
                        <a:t>Build </a:t>
                      </a:r>
                      <a:r>
                        <a:rPr lang="en" b="1"/>
                        <a:t>2 new ADA </a:t>
                      </a:r>
                      <a:r>
                        <a:rPr lang="en"/>
                        <a:t>bathrooms</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6FA8DC"/>
                    </a:solidFill>
                  </a:tcPr>
                </a:tc>
                <a:extLst>
                  <a:ext uri="{0D108BD9-81ED-4DB2-BD59-A6C34878D82A}">
                    <a16:rowId xmlns:a16="http://schemas.microsoft.com/office/drawing/2014/main" val="10003"/>
                  </a:ext>
                </a:extLst>
              </a:tr>
            </a:tbl>
          </a:graphicData>
        </a:graphic>
      </p:graphicFrame>
      <p:sp>
        <p:nvSpPr>
          <p:cNvPr id="688" name="Google Shape;688;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40</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693" name="Google Shape;693;p89"/>
          <p:cNvSpPr txBox="1">
            <a:spLocks noGrp="1"/>
          </p:cNvSpPr>
          <p:nvPr>
            <p:ph type="title"/>
          </p:nvPr>
        </p:nvSpPr>
        <p:spPr>
          <a:xfrm>
            <a:off x="221975" y="142150"/>
            <a:ext cx="8642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What?</a:t>
            </a:r>
            <a:r>
              <a:rPr lang="en"/>
              <a:t> </a:t>
            </a:r>
            <a:r>
              <a:rPr lang="en" b="1"/>
              <a:t>Alternatives of Scope - Code Occupancy</a:t>
            </a:r>
            <a:endParaRPr b="1"/>
          </a:p>
        </p:txBody>
      </p:sp>
      <p:graphicFrame>
        <p:nvGraphicFramePr>
          <p:cNvPr id="694" name="Google Shape;694;p89"/>
          <p:cNvGraphicFramePr/>
          <p:nvPr/>
        </p:nvGraphicFramePr>
        <p:xfrm>
          <a:off x="222000" y="778950"/>
          <a:ext cx="8732875" cy="3185784"/>
        </p:xfrm>
        <a:graphic>
          <a:graphicData uri="http://schemas.openxmlformats.org/drawingml/2006/table">
            <a:tbl>
              <a:tblPr>
                <a:noFill/>
                <a:tableStyleId>{5B5928E9-F772-44D9-A7FD-B1D582639974}</a:tableStyleId>
              </a:tblPr>
              <a:tblGrid>
                <a:gridCol w="1717150">
                  <a:extLst>
                    <a:ext uri="{9D8B030D-6E8A-4147-A177-3AD203B41FA5}">
                      <a16:colId xmlns:a16="http://schemas.microsoft.com/office/drawing/2014/main" val="20000"/>
                    </a:ext>
                  </a:extLst>
                </a:gridCol>
                <a:gridCol w="2338575">
                  <a:extLst>
                    <a:ext uri="{9D8B030D-6E8A-4147-A177-3AD203B41FA5}">
                      <a16:colId xmlns:a16="http://schemas.microsoft.com/office/drawing/2014/main" val="20001"/>
                    </a:ext>
                  </a:extLst>
                </a:gridCol>
                <a:gridCol w="2338575">
                  <a:extLst>
                    <a:ext uri="{9D8B030D-6E8A-4147-A177-3AD203B41FA5}">
                      <a16:colId xmlns:a16="http://schemas.microsoft.com/office/drawing/2014/main" val="20002"/>
                    </a:ext>
                  </a:extLst>
                </a:gridCol>
                <a:gridCol w="2338575">
                  <a:extLst>
                    <a:ext uri="{9D8B030D-6E8A-4147-A177-3AD203B41FA5}">
                      <a16:colId xmlns:a16="http://schemas.microsoft.com/office/drawing/2014/main" val="20003"/>
                    </a:ext>
                  </a:extLst>
                </a:gridCol>
              </a:tblGrid>
              <a:tr h="381825">
                <a:tc>
                  <a:txBody>
                    <a:bodyPr/>
                    <a:lstStyle/>
                    <a:p>
                      <a:pPr marL="0" lvl="0" indent="0" algn="ctr" rtl="0">
                        <a:spcBef>
                          <a:spcPts val="0"/>
                        </a:spcBef>
                        <a:spcAft>
                          <a:spcPts val="0"/>
                        </a:spcAft>
                        <a:buNone/>
                      </a:pPr>
                      <a:r>
                        <a:rPr lang="en" sz="1800" b="1"/>
                        <a:t>Effort by Area</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Minimum</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Intermediate</a:t>
                      </a:r>
                      <a:endParaRPr sz="1800" b="1"/>
                    </a:p>
                  </a:txBody>
                  <a:tcPr marL="45700" marR="45700" marT="45700" marB="45700">
                    <a:solidFill>
                      <a:srgbClr val="CCCCCC"/>
                    </a:solidFill>
                  </a:tcPr>
                </a:tc>
                <a:tc>
                  <a:txBody>
                    <a:bodyPr/>
                    <a:lstStyle/>
                    <a:p>
                      <a:pPr marL="0" lvl="0" indent="0" algn="ctr" rtl="0">
                        <a:spcBef>
                          <a:spcPts val="0"/>
                        </a:spcBef>
                        <a:spcAft>
                          <a:spcPts val="0"/>
                        </a:spcAft>
                        <a:buNone/>
                      </a:pPr>
                      <a:r>
                        <a:rPr lang="en" sz="1800" b="1"/>
                        <a:t>Expanded</a:t>
                      </a:r>
                      <a:endParaRPr sz="1800" b="1"/>
                    </a:p>
                  </a:txBody>
                  <a:tcPr marL="45700" marR="45700" marT="45700" marB="45700">
                    <a:solidFill>
                      <a:srgbClr val="B7B7B7"/>
                    </a:solidFill>
                  </a:tcPr>
                </a:tc>
                <a:extLst>
                  <a:ext uri="{0D108BD9-81ED-4DB2-BD59-A6C34878D82A}">
                    <a16:rowId xmlns:a16="http://schemas.microsoft.com/office/drawing/2014/main" val="10000"/>
                  </a:ext>
                </a:extLst>
              </a:tr>
              <a:tr h="381825">
                <a:tc>
                  <a:txBody>
                    <a:bodyPr/>
                    <a:lstStyle/>
                    <a:p>
                      <a:pPr marL="0" lvl="0" indent="0" algn="ctr" rtl="0">
                        <a:spcBef>
                          <a:spcPts val="0"/>
                        </a:spcBef>
                        <a:spcAft>
                          <a:spcPts val="0"/>
                        </a:spcAft>
                        <a:buNone/>
                      </a:pPr>
                      <a:r>
                        <a:rPr lang="en" b="1">
                          <a:solidFill>
                            <a:srgbClr val="666666"/>
                          </a:solidFill>
                        </a:rPr>
                        <a:t>Kitchen</a:t>
                      </a:r>
                      <a:endParaRPr b="1">
                        <a:solidFill>
                          <a:srgbClr val="666666"/>
                        </a:solidFill>
                      </a:endParaRPr>
                    </a:p>
                  </a:txBody>
                  <a:tcPr marL="45700" marR="45700" marT="45700" marB="45700">
                    <a:solidFill>
                      <a:srgbClr val="EFEFEF"/>
                    </a:solidFill>
                  </a:tcPr>
                </a:tc>
                <a:tc>
                  <a:txBody>
                    <a:bodyPr/>
                    <a:lstStyle/>
                    <a:p>
                      <a:pPr marL="0" lvl="0" indent="0" algn="ctr" rtl="0">
                        <a:spcBef>
                          <a:spcPts val="0"/>
                        </a:spcBef>
                        <a:spcAft>
                          <a:spcPts val="0"/>
                        </a:spcAft>
                        <a:buNone/>
                      </a:pPr>
                      <a:r>
                        <a:rPr lang="en" b="1">
                          <a:solidFill>
                            <a:srgbClr val="666666"/>
                          </a:solidFill>
                        </a:rPr>
                        <a:t>Keep same footprint.</a:t>
                      </a:r>
                      <a:endParaRPr b="1">
                        <a:solidFill>
                          <a:srgbClr val="666666"/>
                        </a:solidFill>
                      </a:endParaRPr>
                    </a:p>
                    <a:p>
                      <a:pPr marL="0" lvl="0" indent="0" algn="ctr" rtl="0">
                        <a:spcBef>
                          <a:spcPts val="0"/>
                        </a:spcBef>
                        <a:spcAft>
                          <a:spcPts val="0"/>
                        </a:spcAft>
                        <a:buNone/>
                      </a:pPr>
                      <a:r>
                        <a:rPr lang="en">
                          <a:solidFill>
                            <a:srgbClr val="666666"/>
                          </a:solidFill>
                        </a:rPr>
                        <a:t>Replace/repair equipment.</a:t>
                      </a:r>
                      <a:endParaRPr>
                        <a:solidFill>
                          <a:srgbClr val="666666"/>
                        </a:solidFill>
                      </a:endParaRPr>
                    </a:p>
                  </a:txBody>
                  <a:tcPr marL="45700" marR="45700" marT="45700" marB="45700">
                    <a:solidFill>
                      <a:srgbClr val="F3F3F3"/>
                    </a:solidFill>
                  </a:tcPr>
                </a:tc>
                <a:tc>
                  <a:txBody>
                    <a:bodyPr/>
                    <a:lstStyle/>
                    <a:p>
                      <a:pPr marL="0" lvl="0" indent="0" algn="ctr" rtl="0">
                        <a:spcBef>
                          <a:spcPts val="0"/>
                        </a:spcBef>
                        <a:spcAft>
                          <a:spcPts val="0"/>
                        </a:spcAft>
                        <a:buNone/>
                      </a:pPr>
                      <a:r>
                        <a:rPr lang="en" b="1">
                          <a:solidFill>
                            <a:srgbClr val="666666"/>
                          </a:solidFill>
                        </a:rPr>
                        <a:t>Keep &amp; expand footprint.</a:t>
                      </a:r>
                      <a:endParaRPr b="1">
                        <a:solidFill>
                          <a:srgbClr val="666666"/>
                        </a:solidFill>
                      </a:endParaRPr>
                    </a:p>
                    <a:p>
                      <a:pPr marL="0" lvl="0" indent="0" algn="ctr" rtl="0">
                        <a:spcBef>
                          <a:spcPts val="0"/>
                        </a:spcBef>
                        <a:spcAft>
                          <a:spcPts val="0"/>
                        </a:spcAft>
                        <a:buNone/>
                      </a:pPr>
                      <a:r>
                        <a:rPr lang="en">
                          <a:solidFill>
                            <a:srgbClr val="666666"/>
                          </a:solidFill>
                        </a:rPr>
                        <a:t>Replace/repair equipment.</a:t>
                      </a:r>
                      <a:endParaRPr>
                        <a:solidFill>
                          <a:srgbClr val="666666"/>
                        </a:solidFill>
                      </a:endParaRPr>
                    </a:p>
                    <a:p>
                      <a:pPr marL="0" lvl="0" indent="0" algn="ctr" rtl="0">
                        <a:spcBef>
                          <a:spcPts val="0"/>
                        </a:spcBef>
                        <a:spcAft>
                          <a:spcPts val="0"/>
                        </a:spcAft>
                        <a:buNone/>
                      </a:pPr>
                      <a:r>
                        <a:rPr lang="en" b="1">
                          <a:solidFill>
                            <a:srgbClr val="666666"/>
                          </a:solidFill>
                        </a:rPr>
                        <a:t>Rebuild shed, raise floor</a:t>
                      </a:r>
                      <a:r>
                        <a:rPr lang="en">
                          <a:solidFill>
                            <a:srgbClr val="666666"/>
                          </a:solidFill>
                        </a:rPr>
                        <a:t>.</a:t>
                      </a:r>
                      <a:endParaRPr>
                        <a:solidFill>
                          <a:srgbClr val="666666"/>
                        </a:solidFill>
                      </a:endParaRPr>
                    </a:p>
                  </a:txBody>
                  <a:tcPr marL="45700" marR="45700" marT="45700" marB="45700">
                    <a:solidFill>
                      <a:srgbClr val="EFEFEF"/>
                    </a:solidFill>
                  </a:tcPr>
                </a:tc>
                <a:tc>
                  <a:txBody>
                    <a:bodyPr/>
                    <a:lstStyle/>
                    <a:p>
                      <a:pPr marL="0" lvl="0" indent="0" algn="ctr" rtl="0">
                        <a:spcBef>
                          <a:spcPts val="0"/>
                        </a:spcBef>
                        <a:spcAft>
                          <a:spcPts val="0"/>
                        </a:spcAft>
                        <a:buNone/>
                      </a:pPr>
                      <a:r>
                        <a:rPr lang="en" b="1">
                          <a:solidFill>
                            <a:srgbClr val="666666"/>
                          </a:solidFill>
                        </a:rPr>
                        <a:t>Build new kitchen </a:t>
                      </a:r>
                      <a:r>
                        <a:rPr lang="en" sz="1300" b="1">
                          <a:solidFill>
                            <a:srgbClr val="666666"/>
                          </a:solidFill>
                        </a:rPr>
                        <a:t>building</a:t>
                      </a:r>
                      <a:endParaRPr sz="1300" b="1">
                        <a:solidFill>
                          <a:srgbClr val="666666"/>
                        </a:solidFill>
                      </a:endParaRPr>
                    </a:p>
                    <a:p>
                      <a:pPr marL="0" lvl="0" indent="0" algn="ctr" rtl="0">
                        <a:spcBef>
                          <a:spcPts val="0"/>
                        </a:spcBef>
                        <a:spcAft>
                          <a:spcPts val="0"/>
                        </a:spcAft>
                        <a:buNone/>
                      </a:pPr>
                      <a:r>
                        <a:rPr lang="en">
                          <a:solidFill>
                            <a:srgbClr val="666666"/>
                          </a:solidFill>
                        </a:rPr>
                        <a:t>Replace/repair equipment.</a:t>
                      </a:r>
                      <a:br>
                        <a:rPr lang="en">
                          <a:solidFill>
                            <a:srgbClr val="666666"/>
                          </a:solidFill>
                        </a:rPr>
                      </a:br>
                      <a:r>
                        <a:rPr lang="en" b="1">
                          <a:solidFill>
                            <a:srgbClr val="666666"/>
                          </a:solidFill>
                        </a:rPr>
                        <a:t>Add grill within kitchen.</a:t>
                      </a:r>
                      <a:endParaRPr b="1">
                        <a:solidFill>
                          <a:srgbClr val="666666"/>
                        </a:solidFill>
                      </a:endParaRPr>
                    </a:p>
                  </a:txBody>
                  <a:tcPr marL="45700" marR="45700" marT="45700" marB="45700">
                    <a:solidFill>
                      <a:srgbClr val="D9D9D9"/>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b="1">
                          <a:solidFill>
                            <a:srgbClr val="666666"/>
                          </a:solidFill>
                        </a:rPr>
                        <a:t>Dining Room</a:t>
                      </a:r>
                      <a:endParaRPr b="1">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solidFill>
                            <a:srgbClr val="666666"/>
                          </a:solidFill>
                        </a:rPr>
                        <a:t>Keep existing. </a:t>
                      </a:r>
                      <a:endParaRPr b="1">
                        <a:solidFill>
                          <a:srgbClr val="666666"/>
                        </a:solidFill>
                      </a:endParaRPr>
                    </a:p>
                    <a:p>
                      <a:pPr marL="0" lvl="0" indent="0" algn="ctr" rtl="0">
                        <a:spcBef>
                          <a:spcPts val="0"/>
                        </a:spcBef>
                        <a:spcAft>
                          <a:spcPts val="0"/>
                        </a:spcAft>
                        <a:buNone/>
                      </a:pPr>
                      <a:r>
                        <a:rPr lang="en">
                          <a:solidFill>
                            <a:srgbClr val="666666"/>
                          </a:solidFill>
                        </a:rPr>
                        <a:t>Repair porch</a:t>
                      </a:r>
                      <a:endParaRPr>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solidFill>
                            <a:srgbClr val="666666"/>
                          </a:solidFill>
                        </a:rPr>
                        <a:t>Keep and expand existing</a:t>
                      </a:r>
                      <a:endParaRPr b="1">
                        <a:solidFill>
                          <a:srgbClr val="666666"/>
                        </a:solidFill>
                      </a:endParaRPr>
                    </a:p>
                    <a:p>
                      <a:pPr marL="0" lvl="0" indent="0" algn="ctr" rtl="0">
                        <a:spcBef>
                          <a:spcPts val="0"/>
                        </a:spcBef>
                        <a:spcAft>
                          <a:spcPts val="0"/>
                        </a:spcAft>
                        <a:buNone/>
                      </a:pPr>
                      <a:r>
                        <a:rPr lang="en">
                          <a:solidFill>
                            <a:srgbClr val="666666"/>
                          </a:solidFill>
                        </a:rPr>
                        <a:t>Rebuild and expand porch</a:t>
                      </a:r>
                      <a:endParaRPr>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solidFill>
                            <a:srgbClr val="666666"/>
                          </a:solidFill>
                        </a:rPr>
                        <a:t>Rebuild new Dining Room</a:t>
                      </a:r>
                      <a:r>
                        <a:rPr lang="en">
                          <a:solidFill>
                            <a:srgbClr val="666666"/>
                          </a:solidFill>
                        </a:rPr>
                        <a:t> by repurposing old kitchen</a:t>
                      </a:r>
                      <a:endParaRPr>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b="1">
                          <a:solidFill>
                            <a:srgbClr val="666666"/>
                          </a:solidFill>
                        </a:rPr>
                        <a:t>Accessibility </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rgbClr val="666666"/>
                          </a:solidFill>
                        </a:rPr>
                        <a:t>Replace Jill with </a:t>
                      </a:r>
                      <a:r>
                        <a:rPr lang="en" b="1">
                          <a:solidFill>
                            <a:srgbClr val="666666"/>
                          </a:solidFill>
                        </a:rPr>
                        <a:t>1 ADA bathroom</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solidFill>
                            <a:srgbClr val="666666"/>
                          </a:solidFill>
                        </a:rPr>
                        <a:t>Build </a:t>
                      </a:r>
                      <a:r>
                        <a:rPr lang="en" b="1">
                          <a:solidFill>
                            <a:srgbClr val="666666"/>
                          </a:solidFill>
                        </a:rPr>
                        <a:t>1 new ADA </a:t>
                      </a:r>
                      <a:br>
                        <a:rPr lang="en" b="1">
                          <a:solidFill>
                            <a:srgbClr val="666666"/>
                          </a:solidFill>
                        </a:rPr>
                      </a:br>
                      <a:r>
                        <a:rPr lang="en">
                          <a:solidFill>
                            <a:srgbClr val="666666"/>
                          </a:solidFill>
                        </a:rPr>
                        <a:t>Bathroom.</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rgbClr val="666666"/>
                          </a:solidFill>
                        </a:rPr>
                        <a:t>Build </a:t>
                      </a:r>
                      <a:r>
                        <a:rPr lang="en" b="1">
                          <a:solidFill>
                            <a:srgbClr val="666666"/>
                          </a:solidFill>
                        </a:rPr>
                        <a:t>2 new ADA </a:t>
                      </a:r>
                      <a:r>
                        <a:rPr lang="en">
                          <a:solidFill>
                            <a:srgbClr val="666666"/>
                          </a:solidFill>
                        </a:rPr>
                        <a:t>bathrooms</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875">
                <a:tc>
                  <a:txBody>
                    <a:bodyPr/>
                    <a:lstStyle/>
                    <a:p>
                      <a:pPr marL="0" lvl="0" indent="0" algn="ctr" rtl="0">
                        <a:spcBef>
                          <a:spcPts val="0"/>
                        </a:spcBef>
                        <a:spcAft>
                          <a:spcPts val="0"/>
                        </a:spcAft>
                        <a:buNone/>
                      </a:pPr>
                      <a:r>
                        <a:rPr lang="en" b="1"/>
                        <a:t>Gross Footprint</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2,650 ft</a:t>
                      </a:r>
                      <a:r>
                        <a:rPr lang="en" baseline="30000"/>
                        <a:t>2</a:t>
                      </a:r>
                      <a:endParaRPr baseline="30000"/>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a:solidFill>
                            <a:schemeClr val="dk1"/>
                          </a:solidFill>
                        </a:rPr>
                        <a:t>2,800 ft</a:t>
                      </a:r>
                      <a:r>
                        <a:rPr lang="en" baseline="30000">
                          <a:solidFill>
                            <a:schemeClr val="dk1"/>
                          </a:solidFill>
                        </a:rPr>
                        <a:t>2</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solidFill>
                            <a:schemeClr val="dk1"/>
                          </a:solidFill>
                        </a:rPr>
                        <a:t>3,425 ft</a:t>
                      </a:r>
                      <a:r>
                        <a:rPr lang="en" baseline="30000">
                          <a:solidFill>
                            <a:schemeClr val="dk1"/>
                          </a:solidFill>
                        </a:rPr>
                        <a:t>2</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8E7CC3"/>
                    </a:solidFill>
                  </a:tcPr>
                </a:tc>
                <a:extLst>
                  <a:ext uri="{0D108BD9-81ED-4DB2-BD59-A6C34878D82A}">
                    <a16:rowId xmlns:a16="http://schemas.microsoft.com/office/drawing/2014/main" val="10004"/>
                  </a:ext>
                </a:extLst>
              </a:tr>
              <a:tr h="289875">
                <a:tc>
                  <a:txBody>
                    <a:bodyPr/>
                    <a:lstStyle/>
                    <a:p>
                      <a:pPr marL="0" lvl="0" indent="0" algn="ctr" rtl="0">
                        <a:spcBef>
                          <a:spcPts val="0"/>
                        </a:spcBef>
                        <a:spcAft>
                          <a:spcPts val="0"/>
                        </a:spcAft>
                        <a:buNone/>
                      </a:pPr>
                      <a:r>
                        <a:rPr lang="en" b="1"/>
                        <a:t>Fire Code Building Occupancy</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103</a:t>
                      </a:r>
                      <a:endParaRPr/>
                    </a:p>
                    <a:p>
                      <a:pPr marL="0" lvl="0" indent="0" algn="ctr" rtl="0">
                        <a:spcBef>
                          <a:spcPts val="0"/>
                        </a:spcBef>
                        <a:spcAft>
                          <a:spcPts val="0"/>
                        </a:spcAft>
                        <a:buNone/>
                      </a:pPr>
                      <a:r>
                        <a:rPr lang="en"/>
                        <a:t>No change, no triggers.</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2E9"/>
                    </a:solidFill>
                  </a:tcPr>
                </a:tc>
                <a:tc>
                  <a:txBody>
                    <a:bodyPr/>
                    <a:lstStyle/>
                    <a:p>
                      <a:pPr marL="0" lvl="0" indent="0" algn="ctr" rtl="0">
                        <a:spcBef>
                          <a:spcPts val="0"/>
                        </a:spcBef>
                        <a:spcAft>
                          <a:spcPts val="0"/>
                        </a:spcAft>
                        <a:buNone/>
                      </a:pPr>
                      <a:r>
                        <a:rPr lang="en"/>
                        <a:t>114</a:t>
                      </a:r>
                      <a:endParaRPr/>
                    </a:p>
                    <a:p>
                      <a:pPr marL="0" lvl="0" indent="0" algn="ctr" rtl="0">
                        <a:spcBef>
                          <a:spcPts val="0"/>
                        </a:spcBef>
                        <a:spcAft>
                          <a:spcPts val="0"/>
                        </a:spcAft>
                        <a:buNone/>
                      </a:pPr>
                      <a:r>
                        <a:rPr lang="en"/>
                        <a:t>Requires a firewall </a:t>
                      </a:r>
                      <a:br>
                        <a:rPr lang="en"/>
                      </a:br>
                      <a:r>
                        <a:rPr lang="en"/>
                        <a:t>or sprinkler system</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B4A7D6"/>
                    </a:solidFill>
                  </a:tcPr>
                </a:tc>
                <a:tc>
                  <a:txBody>
                    <a:bodyPr/>
                    <a:lstStyle/>
                    <a:p>
                      <a:pPr marL="0" lvl="0" indent="0" algn="ctr" rtl="0">
                        <a:spcBef>
                          <a:spcPts val="0"/>
                        </a:spcBef>
                        <a:spcAft>
                          <a:spcPts val="0"/>
                        </a:spcAft>
                        <a:buNone/>
                      </a:pPr>
                      <a:r>
                        <a:rPr lang="en"/>
                        <a:t>139</a:t>
                      </a:r>
                      <a:endParaRPr/>
                    </a:p>
                    <a:p>
                      <a:pPr marL="0" lvl="0" indent="0" algn="ctr" rtl="0">
                        <a:spcBef>
                          <a:spcPts val="0"/>
                        </a:spcBef>
                        <a:spcAft>
                          <a:spcPts val="0"/>
                        </a:spcAft>
                        <a:buNone/>
                      </a:pPr>
                      <a:r>
                        <a:rPr lang="en"/>
                        <a:t>Firewall between dining room and lodge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8E7CC3"/>
                    </a:solidFill>
                  </a:tcPr>
                </a:tc>
                <a:extLst>
                  <a:ext uri="{0D108BD9-81ED-4DB2-BD59-A6C34878D82A}">
                    <a16:rowId xmlns:a16="http://schemas.microsoft.com/office/drawing/2014/main" val="10005"/>
                  </a:ext>
                </a:extLst>
              </a:tr>
            </a:tbl>
          </a:graphicData>
        </a:graphic>
      </p:graphicFrame>
      <p:sp>
        <p:nvSpPr>
          <p:cNvPr id="695" name="Google Shape;695;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41</a:t>
            </a:fld>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99"/>
        <p:cNvGrpSpPr/>
        <p:nvPr/>
      </p:nvGrpSpPr>
      <p:grpSpPr>
        <a:xfrm>
          <a:off x="0" y="0"/>
          <a:ext cx="0" cy="0"/>
          <a:chOff x="0" y="0"/>
          <a:chExt cx="0" cy="0"/>
        </a:xfrm>
      </p:grpSpPr>
      <p:sp>
        <p:nvSpPr>
          <p:cNvPr id="700" name="Google Shape;700;p90"/>
          <p:cNvSpPr txBox="1">
            <a:spLocks noGrp="1"/>
          </p:cNvSpPr>
          <p:nvPr>
            <p:ph type="title"/>
          </p:nvPr>
        </p:nvSpPr>
        <p:spPr>
          <a:xfrm>
            <a:off x="221975" y="142150"/>
            <a:ext cx="8642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What?</a:t>
            </a:r>
            <a:r>
              <a:rPr lang="en"/>
              <a:t> </a:t>
            </a:r>
            <a:r>
              <a:rPr lang="en" b="1"/>
              <a:t>Alternatives of Scope - Living Area &amp; Solar</a:t>
            </a:r>
            <a:endParaRPr b="1"/>
          </a:p>
        </p:txBody>
      </p:sp>
      <p:graphicFrame>
        <p:nvGraphicFramePr>
          <p:cNvPr id="701" name="Google Shape;701;p90"/>
          <p:cNvGraphicFramePr/>
          <p:nvPr/>
        </p:nvGraphicFramePr>
        <p:xfrm>
          <a:off x="222000" y="778950"/>
          <a:ext cx="8732875" cy="4191504"/>
        </p:xfrm>
        <a:graphic>
          <a:graphicData uri="http://schemas.openxmlformats.org/drawingml/2006/table">
            <a:tbl>
              <a:tblPr>
                <a:noFill/>
                <a:tableStyleId>{5B5928E9-F772-44D9-A7FD-B1D582639974}</a:tableStyleId>
              </a:tblPr>
              <a:tblGrid>
                <a:gridCol w="1717150">
                  <a:extLst>
                    <a:ext uri="{9D8B030D-6E8A-4147-A177-3AD203B41FA5}">
                      <a16:colId xmlns:a16="http://schemas.microsoft.com/office/drawing/2014/main" val="20000"/>
                    </a:ext>
                  </a:extLst>
                </a:gridCol>
                <a:gridCol w="2338575">
                  <a:extLst>
                    <a:ext uri="{9D8B030D-6E8A-4147-A177-3AD203B41FA5}">
                      <a16:colId xmlns:a16="http://schemas.microsoft.com/office/drawing/2014/main" val="20001"/>
                    </a:ext>
                  </a:extLst>
                </a:gridCol>
                <a:gridCol w="2338575">
                  <a:extLst>
                    <a:ext uri="{9D8B030D-6E8A-4147-A177-3AD203B41FA5}">
                      <a16:colId xmlns:a16="http://schemas.microsoft.com/office/drawing/2014/main" val="20002"/>
                    </a:ext>
                  </a:extLst>
                </a:gridCol>
                <a:gridCol w="2338575">
                  <a:extLst>
                    <a:ext uri="{9D8B030D-6E8A-4147-A177-3AD203B41FA5}">
                      <a16:colId xmlns:a16="http://schemas.microsoft.com/office/drawing/2014/main" val="20003"/>
                    </a:ext>
                  </a:extLst>
                </a:gridCol>
              </a:tblGrid>
              <a:tr h="381825">
                <a:tc>
                  <a:txBody>
                    <a:bodyPr/>
                    <a:lstStyle/>
                    <a:p>
                      <a:pPr marL="0" lvl="0" indent="0" algn="ctr" rtl="0">
                        <a:spcBef>
                          <a:spcPts val="0"/>
                        </a:spcBef>
                        <a:spcAft>
                          <a:spcPts val="0"/>
                        </a:spcAft>
                        <a:buNone/>
                      </a:pPr>
                      <a:r>
                        <a:rPr lang="en" sz="1800" b="1"/>
                        <a:t>Effort by Area</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Minimum</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Intermediate</a:t>
                      </a:r>
                      <a:endParaRPr sz="1800" b="1"/>
                    </a:p>
                  </a:txBody>
                  <a:tcPr marL="45700" marR="45700" marT="45700" marB="45700">
                    <a:solidFill>
                      <a:srgbClr val="CCCCCC"/>
                    </a:solidFill>
                  </a:tcPr>
                </a:tc>
                <a:tc>
                  <a:txBody>
                    <a:bodyPr/>
                    <a:lstStyle/>
                    <a:p>
                      <a:pPr marL="0" lvl="0" indent="0" algn="ctr" rtl="0">
                        <a:spcBef>
                          <a:spcPts val="0"/>
                        </a:spcBef>
                        <a:spcAft>
                          <a:spcPts val="0"/>
                        </a:spcAft>
                        <a:buNone/>
                      </a:pPr>
                      <a:r>
                        <a:rPr lang="en" sz="1800" b="1"/>
                        <a:t>Expanded</a:t>
                      </a:r>
                      <a:endParaRPr sz="1800" b="1"/>
                    </a:p>
                  </a:txBody>
                  <a:tcPr marL="45700" marR="45700" marT="45700" marB="45700">
                    <a:solidFill>
                      <a:srgbClr val="B7B7B7"/>
                    </a:solidFill>
                  </a:tcPr>
                </a:tc>
                <a:extLst>
                  <a:ext uri="{0D108BD9-81ED-4DB2-BD59-A6C34878D82A}">
                    <a16:rowId xmlns:a16="http://schemas.microsoft.com/office/drawing/2014/main" val="10000"/>
                  </a:ext>
                </a:extLst>
              </a:tr>
              <a:tr h="381825">
                <a:tc>
                  <a:txBody>
                    <a:bodyPr/>
                    <a:lstStyle/>
                    <a:p>
                      <a:pPr marL="0" lvl="0" indent="0" algn="ctr" rtl="0">
                        <a:spcBef>
                          <a:spcPts val="0"/>
                        </a:spcBef>
                        <a:spcAft>
                          <a:spcPts val="0"/>
                        </a:spcAft>
                        <a:buNone/>
                      </a:pPr>
                      <a:r>
                        <a:rPr lang="en" b="1">
                          <a:solidFill>
                            <a:srgbClr val="666666"/>
                          </a:solidFill>
                        </a:rPr>
                        <a:t>Kitchen</a:t>
                      </a:r>
                      <a:endParaRPr b="1">
                        <a:solidFill>
                          <a:srgbClr val="666666"/>
                        </a:solidFill>
                      </a:endParaRPr>
                    </a:p>
                  </a:txBody>
                  <a:tcPr marL="45700" marR="45700" marT="45700" marB="45700">
                    <a:solidFill>
                      <a:srgbClr val="EFEFEF"/>
                    </a:solidFill>
                  </a:tcPr>
                </a:tc>
                <a:tc>
                  <a:txBody>
                    <a:bodyPr/>
                    <a:lstStyle/>
                    <a:p>
                      <a:pPr marL="0" lvl="0" indent="0" algn="ctr" rtl="0">
                        <a:spcBef>
                          <a:spcPts val="0"/>
                        </a:spcBef>
                        <a:spcAft>
                          <a:spcPts val="0"/>
                        </a:spcAft>
                        <a:buNone/>
                      </a:pPr>
                      <a:r>
                        <a:rPr lang="en" b="1">
                          <a:solidFill>
                            <a:srgbClr val="666666"/>
                          </a:solidFill>
                        </a:rPr>
                        <a:t>Keep same footprint.</a:t>
                      </a:r>
                      <a:endParaRPr b="1">
                        <a:solidFill>
                          <a:srgbClr val="666666"/>
                        </a:solidFill>
                      </a:endParaRPr>
                    </a:p>
                    <a:p>
                      <a:pPr marL="0" lvl="0" indent="0" algn="ctr" rtl="0">
                        <a:spcBef>
                          <a:spcPts val="0"/>
                        </a:spcBef>
                        <a:spcAft>
                          <a:spcPts val="0"/>
                        </a:spcAft>
                        <a:buNone/>
                      </a:pPr>
                      <a:r>
                        <a:rPr lang="en">
                          <a:solidFill>
                            <a:srgbClr val="666666"/>
                          </a:solidFill>
                        </a:rPr>
                        <a:t>Replace/repair equipment.</a:t>
                      </a:r>
                      <a:endParaRPr>
                        <a:solidFill>
                          <a:srgbClr val="666666"/>
                        </a:solidFill>
                      </a:endParaRPr>
                    </a:p>
                  </a:txBody>
                  <a:tcPr marL="45700" marR="45700" marT="45700" marB="45700">
                    <a:solidFill>
                      <a:srgbClr val="F3F3F3"/>
                    </a:solidFill>
                  </a:tcPr>
                </a:tc>
                <a:tc>
                  <a:txBody>
                    <a:bodyPr/>
                    <a:lstStyle/>
                    <a:p>
                      <a:pPr marL="0" lvl="0" indent="0" algn="ctr" rtl="0">
                        <a:spcBef>
                          <a:spcPts val="0"/>
                        </a:spcBef>
                        <a:spcAft>
                          <a:spcPts val="0"/>
                        </a:spcAft>
                        <a:buNone/>
                      </a:pPr>
                      <a:r>
                        <a:rPr lang="en" b="1">
                          <a:solidFill>
                            <a:srgbClr val="666666"/>
                          </a:solidFill>
                        </a:rPr>
                        <a:t>Keep &amp; expand footprint.</a:t>
                      </a:r>
                      <a:endParaRPr b="1">
                        <a:solidFill>
                          <a:srgbClr val="666666"/>
                        </a:solidFill>
                      </a:endParaRPr>
                    </a:p>
                    <a:p>
                      <a:pPr marL="0" lvl="0" indent="0" algn="ctr" rtl="0">
                        <a:spcBef>
                          <a:spcPts val="0"/>
                        </a:spcBef>
                        <a:spcAft>
                          <a:spcPts val="0"/>
                        </a:spcAft>
                        <a:buNone/>
                      </a:pPr>
                      <a:r>
                        <a:rPr lang="en">
                          <a:solidFill>
                            <a:srgbClr val="666666"/>
                          </a:solidFill>
                        </a:rPr>
                        <a:t>Replace/repair equipment.</a:t>
                      </a:r>
                      <a:endParaRPr>
                        <a:solidFill>
                          <a:srgbClr val="666666"/>
                        </a:solidFill>
                      </a:endParaRPr>
                    </a:p>
                    <a:p>
                      <a:pPr marL="0" lvl="0" indent="0" algn="ctr" rtl="0">
                        <a:spcBef>
                          <a:spcPts val="0"/>
                        </a:spcBef>
                        <a:spcAft>
                          <a:spcPts val="0"/>
                        </a:spcAft>
                        <a:buNone/>
                      </a:pPr>
                      <a:r>
                        <a:rPr lang="en" b="1">
                          <a:solidFill>
                            <a:srgbClr val="666666"/>
                          </a:solidFill>
                        </a:rPr>
                        <a:t>Rebuild shed, raise floor</a:t>
                      </a:r>
                      <a:r>
                        <a:rPr lang="en">
                          <a:solidFill>
                            <a:srgbClr val="666666"/>
                          </a:solidFill>
                        </a:rPr>
                        <a:t>.</a:t>
                      </a:r>
                      <a:endParaRPr>
                        <a:solidFill>
                          <a:srgbClr val="666666"/>
                        </a:solidFill>
                      </a:endParaRPr>
                    </a:p>
                  </a:txBody>
                  <a:tcPr marL="45700" marR="45700" marT="45700" marB="45700">
                    <a:solidFill>
                      <a:srgbClr val="EFEFEF"/>
                    </a:solidFill>
                  </a:tcPr>
                </a:tc>
                <a:tc>
                  <a:txBody>
                    <a:bodyPr/>
                    <a:lstStyle/>
                    <a:p>
                      <a:pPr marL="0" lvl="0" indent="0" algn="ctr" rtl="0">
                        <a:spcBef>
                          <a:spcPts val="0"/>
                        </a:spcBef>
                        <a:spcAft>
                          <a:spcPts val="0"/>
                        </a:spcAft>
                        <a:buNone/>
                      </a:pPr>
                      <a:r>
                        <a:rPr lang="en" b="1">
                          <a:solidFill>
                            <a:srgbClr val="666666"/>
                          </a:solidFill>
                        </a:rPr>
                        <a:t>Build new kitchen </a:t>
                      </a:r>
                      <a:r>
                        <a:rPr lang="en" sz="1300" b="1">
                          <a:solidFill>
                            <a:srgbClr val="666666"/>
                          </a:solidFill>
                        </a:rPr>
                        <a:t>building</a:t>
                      </a:r>
                      <a:endParaRPr sz="1300" b="1">
                        <a:solidFill>
                          <a:srgbClr val="666666"/>
                        </a:solidFill>
                      </a:endParaRPr>
                    </a:p>
                    <a:p>
                      <a:pPr marL="0" lvl="0" indent="0" algn="ctr" rtl="0">
                        <a:spcBef>
                          <a:spcPts val="0"/>
                        </a:spcBef>
                        <a:spcAft>
                          <a:spcPts val="0"/>
                        </a:spcAft>
                        <a:buNone/>
                      </a:pPr>
                      <a:r>
                        <a:rPr lang="en">
                          <a:solidFill>
                            <a:srgbClr val="666666"/>
                          </a:solidFill>
                        </a:rPr>
                        <a:t>Replace/repair equipment.</a:t>
                      </a:r>
                      <a:br>
                        <a:rPr lang="en">
                          <a:solidFill>
                            <a:srgbClr val="666666"/>
                          </a:solidFill>
                        </a:rPr>
                      </a:br>
                      <a:r>
                        <a:rPr lang="en" b="1">
                          <a:solidFill>
                            <a:srgbClr val="666666"/>
                          </a:solidFill>
                        </a:rPr>
                        <a:t>Add grill within kitchen.</a:t>
                      </a:r>
                      <a:endParaRPr b="1">
                        <a:solidFill>
                          <a:srgbClr val="666666"/>
                        </a:solidFill>
                      </a:endParaRPr>
                    </a:p>
                  </a:txBody>
                  <a:tcPr marL="45700" marR="45700" marT="45700" marB="45700">
                    <a:solidFill>
                      <a:srgbClr val="D9D9D9"/>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b="1">
                          <a:solidFill>
                            <a:srgbClr val="666666"/>
                          </a:solidFill>
                        </a:rPr>
                        <a:t>Dining Room</a:t>
                      </a:r>
                      <a:endParaRPr b="1">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solidFill>
                            <a:srgbClr val="666666"/>
                          </a:solidFill>
                        </a:rPr>
                        <a:t>Keep existing. </a:t>
                      </a:r>
                      <a:endParaRPr b="1">
                        <a:solidFill>
                          <a:srgbClr val="666666"/>
                        </a:solidFill>
                      </a:endParaRPr>
                    </a:p>
                    <a:p>
                      <a:pPr marL="0" lvl="0" indent="0" algn="ctr" rtl="0">
                        <a:spcBef>
                          <a:spcPts val="0"/>
                        </a:spcBef>
                        <a:spcAft>
                          <a:spcPts val="0"/>
                        </a:spcAft>
                        <a:buNone/>
                      </a:pPr>
                      <a:r>
                        <a:rPr lang="en">
                          <a:solidFill>
                            <a:srgbClr val="666666"/>
                          </a:solidFill>
                        </a:rPr>
                        <a:t>Repair porch</a:t>
                      </a:r>
                      <a:endParaRPr>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solidFill>
                            <a:srgbClr val="666666"/>
                          </a:solidFill>
                        </a:rPr>
                        <a:t>Keep and expand existing</a:t>
                      </a:r>
                      <a:endParaRPr b="1">
                        <a:solidFill>
                          <a:srgbClr val="666666"/>
                        </a:solidFill>
                      </a:endParaRPr>
                    </a:p>
                    <a:p>
                      <a:pPr marL="0" lvl="0" indent="0" algn="ctr" rtl="0">
                        <a:spcBef>
                          <a:spcPts val="0"/>
                        </a:spcBef>
                        <a:spcAft>
                          <a:spcPts val="0"/>
                        </a:spcAft>
                        <a:buNone/>
                      </a:pPr>
                      <a:r>
                        <a:rPr lang="en">
                          <a:solidFill>
                            <a:srgbClr val="666666"/>
                          </a:solidFill>
                        </a:rPr>
                        <a:t>Rebuild and expand porch</a:t>
                      </a:r>
                      <a:endParaRPr>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solidFill>
                            <a:srgbClr val="666666"/>
                          </a:solidFill>
                        </a:rPr>
                        <a:t>Rebuild new Dining Room</a:t>
                      </a:r>
                      <a:r>
                        <a:rPr lang="en">
                          <a:solidFill>
                            <a:srgbClr val="666666"/>
                          </a:solidFill>
                        </a:rPr>
                        <a:t> by repurposing old kitchen</a:t>
                      </a:r>
                      <a:endParaRPr>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b="1">
                          <a:solidFill>
                            <a:srgbClr val="666666"/>
                          </a:solidFill>
                        </a:rPr>
                        <a:t>Accessibility </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rgbClr val="666666"/>
                          </a:solidFill>
                        </a:rPr>
                        <a:t>Replace Jill with </a:t>
                      </a:r>
                      <a:r>
                        <a:rPr lang="en" b="1">
                          <a:solidFill>
                            <a:srgbClr val="666666"/>
                          </a:solidFill>
                        </a:rPr>
                        <a:t>1 ADA bathroom</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solidFill>
                            <a:srgbClr val="666666"/>
                          </a:solidFill>
                        </a:rPr>
                        <a:t>Build </a:t>
                      </a:r>
                      <a:r>
                        <a:rPr lang="en" b="1">
                          <a:solidFill>
                            <a:srgbClr val="666666"/>
                          </a:solidFill>
                        </a:rPr>
                        <a:t>1 new ADA </a:t>
                      </a:r>
                      <a:br>
                        <a:rPr lang="en" b="1">
                          <a:solidFill>
                            <a:srgbClr val="666666"/>
                          </a:solidFill>
                        </a:rPr>
                      </a:br>
                      <a:r>
                        <a:rPr lang="en">
                          <a:solidFill>
                            <a:srgbClr val="666666"/>
                          </a:solidFill>
                        </a:rPr>
                        <a:t>Bathroom.</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rgbClr val="666666"/>
                          </a:solidFill>
                        </a:rPr>
                        <a:t>Build </a:t>
                      </a:r>
                      <a:r>
                        <a:rPr lang="en" b="1">
                          <a:solidFill>
                            <a:srgbClr val="666666"/>
                          </a:solidFill>
                        </a:rPr>
                        <a:t>2 new ADA </a:t>
                      </a:r>
                      <a:r>
                        <a:rPr lang="en">
                          <a:solidFill>
                            <a:srgbClr val="666666"/>
                          </a:solidFill>
                        </a:rPr>
                        <a:t>bathrooms</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3"/>
                  </a:ext>
                </a:extLst>
              </a:tr>
              <a:tr h="289875">
                <a:tc>
                  <a:txBody>
                    <a:bodyPr/>
                    <a:lstStyle/>
                    <a:p>
                      <a:pPr marL="0" lvl="0" indent="0" algn="ctr" rtl="0">
                        <a:spcBef>
                          <a:spcPts val="0"/>
                        </a:spcBef>
                        <a:spcAft>
                          <a:spcPts val="0"/>
                        </a:spcAft>
                        <a:buNone/>
                      </a:pPr>
                      <a:r>
                        <a:rPr lang="en" b="1">
                          <a:solidFill>
                            <a:srgbClr val="666666"/>
                          </a:solidFill>
                        </a:rPr>
                        <a:t>Gross Footprint</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rgbClr val="666666"/>
                          </a:solidFill>
                        </a:rPr>
                        <a:t>2,650 ft</a:t>
                      </a:r>
                      <a:r>
                        <a:rPr lang="en" baseline="30000">
                          <a:solidFill>
                            <a:srgbClr val="666666"/>
                          </a:solidFill>
                        </a:rPr>
                        <a:t>2</a:t>
                      </a:r>
                      <a:endParaRPr baseline="30000">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solidFill>
                            <a:srgbClr val="666666"/>
                          </a:solidFill>
                        </a:rPr>
                        <a:t>2,800 ft</a:t>
                      </a:r>
                      <a:r>
                        <a:rPr lang="en" baseline="30000">
                          <a:solidFill>
                            <a:srgbClr val="666666"/>
                          </a:solidFill>
                        </a:rPr>
                        <a:t>2</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rgbClr val="666666"/>
                          </a:solidFill>
                        </a:rPr>
                        <a:t>3,425 ft</a:t>
                      </a:r>
                      <a:r>
                        <a:rPr lang="en" baseline="30000">
                          <a:solidFill>
                            <a:srgbClr val="666666"/>
                          </a:solidFill>
                        </a:rPr>
                        <a:t>2</a:t>
                      </a:r>
                      <a:endParaRPr>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4"/>
                  </a:ext>
                </a:extLst>
              </a:tr>
              <a:tr h="289875">
                <a:tc>
                  <a:txBody>
                    <a:bodyPr/>
                    <a:lstStyle/>
                    <a:p>
                      <a:pPr marL="0" lvl="0" indent="0" algn="ctr" rtl="0">
                        <a:spcBef>
                          <a:spcPts val="0"/>
                        </a:spcBef>
                        <a:spcAft>
                          <a:spcPts val="0"/>
                        </a:spcAft>
                        <a:buNone/>
                      </a:pPr>
                      <a:r>
                        <a:rPr lang="en" b="1">
                          <a:solidFill>
                            <a:srgbClr val="666666"/>
                          </a:solidFill>
                        </a:rPr>
                        <a:t>Fire Code Building Occupancy</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rgbClr val="666666"/>
                          </a:solidFill>
                        </a:rPr>
                        <a:t>103</a:t>
                      </a:r>
                      <a:endParaRPr>
                        <a:solidFill>
                          <a:srgbClr val="666666"/>
                        </a:solidFill>
                      </a:endParaRPr>
                    </a:p>
                    <a:p>
                      <a:pPr marL="0" lvl="0" indent="0" algn="ctr" rtl="0">
                        <a:spcBef>
                          <a:spcPts val="0"/>
                        </a:spcBef>
                        <a:spcAft>
                          <a:spcPts val="0"/>
                        </a:spcAft>
                        <a:buNone/>
                      </a:pPr>
                      <a:r>
                        <a:rPr lang="en" b="1">
                          <a:solidFill>
                            <a:srgbClr val="666666"/>
                          </a:solidFill>
                        </a:rPr>
                        <a:t>No change, no triggers.</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114</a:t>
                      </a:r>
                      <a:endParaRPr>
                        <a:solidFill>
                          <a:schemeClr val="dk1"/>
                        </a:solidFill>
                      </a:endParaRPr>
                    </a:p>
                    <a:p>
                      <a:pPr marL="0" lvl="0" indent="0" algn="ctr" rtl="0">
                        <a:spcBef>
                          <a:spcPts val="0"/>
                        </a:spcBef>
                        <a:spcAft>
                          <a:spcPts val="0"/>
                        </a:spcAft>
                        <a:buNone/>
                      </a:pPr>
                      <a:r>
                        <a:rPr lang="en">
                          <a:solidFill>
                            <a:schemeClr val="dk1"/>
                          </a:solidFill>
                        </a:rPr>
                        <a:t>Requires a firewall </a:t>
                      </a:r>
                      <a:br>
                        <a:rPr lang="en">
                          <a:solidFill>
                            <a:schemeClr val="dk1"/>
                          </a:solidFill>
                        </a:rPr>
                      </a:br>
                      <a:r>
                        <a:rPr lang="en">
                          <a:solidFill>
                            <a:schemeClr val="dk1"/>
                          </a:solidFill>
                        </a:rPr>
                        <a:t>or sprinkler system</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Clr>
                          <a:schemeClr val="dk1"/>
                        </a:buClr>
                        <a:buSzPts val="1100"/>
                        <a:buFont typeface="Arial"/>
                        <a:buNone/>
                      </a:pPr>
                      <a:r>
                        <a:rPr lang="en">
                          <a:solidFill>
                            <a:schemeClr val="dk1"/>
                          </a:solidFill>
                        </a:rPr>
                        <a:t>139</a:t>
                      </a:r>
                      <a:endParaRPr>
                        <a:solidFill>
                          <a:schemeClr val="dk1"/>
                        </a:solidFill>
                      </a:endParaRPr>
                    </a:p>
                    <a:p>
                      <a:pPr marL="0" lvl="0" indent="0" algn="ctr" rtl="0">
                        <a:spcBef>
                          <a:spcPts val="0"/>
                        </a:spcBef>
                        <a:spcAft>
                          <a:spcPts val="0"/>
                        </a:spcAft>
                        <a:buNone/>
                      </a:pPr>
                      <a:r>
                        <a:rPr lang="en">
                          <a:solidFill>
                            <a:schemeClr val="dk1"/>
                          </a:solidFill>
                        </a:rPr>
                        <a:t>Firewall between dining room and lodge</a:t>
                      </a:r>
                      <a:endParaRPr>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9D9D9"/>
                    </a:solidFill>
                  </a:tcPr>
                </a:tc>
                <a:extLst>
                  <a:ext uri="{0D108BD9-81ED-4DB2-BD59-A6C34878D82A}">
                    <a16:rowId xmlns:a16="http://schemas.microsoft.com/office/drawing/2014/main" val="10005"/>
                  </a:ext>
                </a:extLst>
              </a:tr>
              <a:tr h="289875">
                <a:tc>
                  <a:txBody>
                    <a:bodyPr/>
                    <a:lstStyle/>
                    <a:p>
                      <a:pPr marL="0" lvl="0" indent="0" algn="ctr" rtl="0">
                        <a:spcBef>
                          <a:spcPts val="0"/>
                        </a:spcBef>
                        <a:spcAft>
                          <a:spcPts val="0"/>
                        </a:spcAft>
                        <a:buNone/>
                      </a:pPr>
                      <a:r>
                        <a:rPr lang="en" b="1"/>
                        <a:t>Living Area</a:t>
                      </a:r>
                      <a:endParaRPr b="1"/>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No change.</a:t>
                      </a:r>
                      <a:endParaRPr/>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a:t>No change.</a:t>
                      </a:r>
                      <a:endParaRPr/>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AD1DC"/>
                    </a:solidFill>
                  </a:tcPr>
                </a:tc>
                <a:tc>
                  <a:txBody>
                    <a:bodyPr/>
                    <a:lstStyle/>
                    <a:p>
                      <a:pPr marL="0" lvl="0" indent="0" algn="ctr" rtl="0">
                        <a:spcBef>
                          <a:spcPts val="0"/>
                        </a:spcBef>
                        <a:spcAft>
                          <a:spcPts val="0"/>
                        </a:spcAft>
                        <a:buNone/>
                      </a:pPr>
                      <a:r>
                        <a:rPr lang="en" b="1"/>
                        <a:t>Expand to entire Lodge</a:t>
                      </a:r>
                      <a:r>
                        <a:rPr lang="en"/>
                        <a:t>.</a:t>
                      </a:r>
                      <a:endParaRPr/>
                    </a:p>
                  </a:txBody>
                  <a:tcPr marL="45700" marR="45700" marT="45700" marB="45700">
                    <a:lnT w="9525" cap="flat" cmpd="sng">
                      <a:solidFill>
                        <a:srgbClr val="9E9E9E"/>
                      </a:solidFill>
                      <a:prstDash val="solid"/>
                      <a:round/>
                      <a:headEnd type="none" w="sm" len="sm"/>
                      <a:tailEnd type="none" w="sm" len="sm"/>
                    </a:lnT>
                    <a:solidFill>
                      <a:srgbClr val="D5A6BD"/>
                    </a:solidFill>
                  </a:tcPr>
                </a:tc>
                <a:extLst>
                  <a:ext uri="{0D108BD9-81ED-4DB2-BD59-A6C34878D82A}">
                    <a16:rowId xmlns:a16="http://schemas.microsoft.com/office/drawing/2014/main" val="10006"/>
                  </a:ext>
                </a:extLst>
              </a:tr>
              <a:tr h="265650">
                <a:tc>
                  <a:txBody>
                    <a:bodyPr/>
                    <a:lstStyle/>
                    <a:p>
                      <a:pPr marL="0" lvl="0" indent="0" algn="ctr" rtl="0">
                        <a:spcBef>
                          <a:spcPts val="0"/>
                        </a:spcBef>
                        <a:spcAft>
                          <a:spcPts val="0"/>
                        </a:spcAft>
                        <a:buNone/>
                      </a:pPr>
                      <a:r>
                        <a:rPr lang="en" b="1"/>
                        <a:t>Sustainability</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Solar is scalable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alpha val="68460"/>
                      </a:srgbClr>
                    </a:solidFill>
                  </a:tcPr>
                </a:tc>
                <a:tc>
                  <a:txBody>
                    <a:bodyPr/>
                    <a:lstStyle/>
                    <a:p>
                      <a:pPr marL="0" lvl="0" indent="0" algn="ctr" rtl="0">
                        <a:spcBef>
                          <a:spcPts val="0"/>
                        </a:spcBef>
                        <a:spcAft>
                          <a:spcPts val="0"/>
                        </a:spcAft>
                        <a:buNone/>
                      </a:pPr>
                      <a:r>
                        <a:rPr lang="en"/>
                        <a:t>Solar is scalable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alpha val="68460"/>
                      </a:srgbClr>
                    </a:solidFill>
                  </a:tcPr>
                </a:tc>
                <a:tc>
                  <a:txBody>
                    <a:bodyPr/>
                    <a:lstStyle/>
                    <a:p>
                      <a:pPr marL="0" lvl="0" indent="0" algn="ctr" rtl="0">
                        <a:spcBef>
                          <a:spcPts val="0"/>
                        </a:spcBef>
                        <a:spcAft>
                          <a:spcPts val="0"/>
                        </a:spcAft>
                        <a:buNone/>
                      </a:pPr>
                      <a:r>
                        <a:rPr lang="en">
                          <a:solidFill>
                            <a:schemeClr val="dk1"/>
                          </a:solidFill>
                        </a:rPr>
                        <a:t>Solar is scalable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FFFF00">
                        <a:alpha val="68460"/>
                      </a:srgbClr>
                    </a:solidFill>
                  </a:tcPr>
                </a:tc>
                <a:extLst>
                  <a:ext uri="{0D108BD9-81ED-4DB2-BD59-A6C34878D82A}">
                    <a16:rowId xmlns:a16="http://schemas.microsoft.com/office/drawing/2014/main" val="10007"/>
                  </a:ext>
                </a:extLst>
              </a:tr>
              <a:tr h="396200">
                <a:tc>
                  <a:txBody>
                    <a:bodyPr/>
                    <a:lstStyle/>
                    <a:p>
                      <a:pPr marL="0" lvl="0" indent="0" algn="ctr" rtl="0">
                        <a:spcBef>
                          <a:spcPts val="0"/>
                        </a:spcBef>
                        <a:spcAft>
                          <a:spcPts val="0"/>
                        </a:spcAft>
                        <a:buNone/>
                      </a:pPr>
                      <a:r>
                        <a:rPr lang="en" b="1"/>
                        <a:t>Cost Estimate</a:t>
                      </a:r>
                      <a:endParaRPr b="1"/>
                    </a:p>
                  </a:txBody>
                  <a:tcPr marL="45700" marR="45700" marT="45700" marB="45700">
                    <a:lnT w="9525" cap="flat" cmpd="sng">
                      <a:solidFill>
                        <a:srgbClr val="9E9E9E"/>
                      </a:solidFill>
                      <a:prstDash val="solid"/>
                      <a:round/>
                      <a:headEnd type="none" w="sm" len="sm"/>
                      <a:tailEnd type="none" w="sm" len="sm"/>
                    </a:lnT>
                    <a:solidFill>
                      <a:srgbClr val="EFEFEF"/>
                    </a:solidFill>
                  </a:tcPr>
                </a:tc>
                <a:tc>
                  <a:txBody>
                    <a:bodyPr/>
                    <a:lstStyle/>
                    <a:p>
                      <a:pPr marL="0" lvl="0" indent="0" algn="ctr" rtl="0">
                        <a:spcBef>
                          <a:spcPts val="0"/>
                        </a:spcBef>
                        <a:spcAft>
                          <a:spcPts val="0"/>
                        </a:spcAft>
                        <a:buNone/>
                      </a:pPr>
                      <a:r>
                        <a:rPr lang="en"/>
                        <a:t>TBD</a:t>
                      </a:r>
                      <a:endParaRPr/>
                    </a:p>
                  </a:txBody>
                  <a:tcPr marL="45700" marR="45700" marT="45700" marB="45700">
                    <a:lnT w="9525" cap="flat" cmpd="sng">
                      <a:solidFill>
                        <a:srgbClr val="9E9E9E"/>
                      </a:solidFill>
                      <a:prstDash val="solid"/>
                      <a:round/>
                      <a:headEnd type="none" w="sm" len="sm"/>
                      <a:tailEnd type="none" w="sm" len="sm"/>
                    </a:lnT>
                    <a:solidFill>
                      <a:srgbClr val="D9EAD3"/>
                    </a:solidFill>
                  </a:tcPr>
                </a:tc>
                <a:tc>
                  <a:txBody>
                    <a:bodyPr/>
                    <a:lstStyle/>
                    <a:p>
                      <a:pPr marL="0" lvl="0" indent="0" algn="ctr" rtl="0">
                        <a:spcBef>
                          <a:spcPts val="0"/>
                        </a:spcBef>
                        <a:spcAft>
                          <a:spcPts val="0"/>
                        </a:spcAft>
                        <a:buNone/>
                      </a:pPr>
                      <a:r>
                        <a:rPr lang="en"/>
                        <a:t>TBD</a:t>
                      </a:r>
                      <a:endParaRPr/>
                    </a:p>
                  </a:txBody>
                  <a:tcPr marL="45700" marR="45700" marT="45700" marB="45700">
                    <a:lnT w="9525" cap="flat" cmpd="sng">
                      <a:solidFill>
                        <a:srgbClr val="9E9E9E"/>
                      </a:solidFill>
                      <a:prstDash val="solid"/>
                      <a:round/>
                      <a:headEnd type="none" w="sm" len="sm"/>
                      <a:tailEnd type="none" w="sm" len="sm"/>
                    </a:lnT>
                    <a:solidFill>
                      <a:srgbClr val="B6D7A8"/>
                    </a:solidFill>
                  </a:tcPr>
                </a:tc>
                <a:tc>
                  <a:txBody>
                    <a:bodyPr/>
                    <a:lstStyle/>
                    <a:p>
                      <a:pPr marL="0" lvl="0" indent="0" algn="ctr" rtl="0">
                        <a:spcBef>
                          <a:spcPts val="0"/>
                        </a:spcBef>
                        <a:spcAft>
                          <a:spcPts val="0"/>
                        </a:spcAft>
                        <a:buNone/>
                      </a:pPr>
                      <a:r>
                        <a:rPr lang="en"/>
                        <a:t>TBD</a:t>
                      </a:r>
                      <a:endParaRPr/>
                    </a:p>
                  </a:txBody>
                  <a:tcPr marL="45700" marR="45700" marT="45700" marB="45700">
                    <a:lnT w="9525" cap="flat" cmpd="sng">
                      <a:solidFill>
                        <a:srgbClr val="9E9E9E"/>
                      </a:solidFill>
                      <a:prstDash val="solid"/>
                      <a:round/>
                      <a:headEnd type="none" w="sm" len="sm"/>
                      <a:tailEnd type="none" w="sm" len="sm"/>
                    </a:lnT>
                    <a:solidFill>
                      <a:srgbClr val="93C47D"/>
                    </a:solidFill>
                  </a:tcPr>
                </a:tc>
                <a:extLst>
                  <a:ext uri="{0D108BD9-81ED-4DB2-BD59-A6C34878D82A}">
                    <a16:rowId xmlns:a16="http://schemas.microsoft.com/office/drawing/2014/main" val="10008"/>
                  </a:ext>
                </a:extLst>
              </a:tr>
            </a:tbl>
          </a:graphicData>
        </a:graphic>
      </p:graphicFrame>
      <p:sp>
        <p:nvSpPr>
          <p:cNvPr id="702" name="Google Shape;702;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42</a:t>
            </a:f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706"/>
        <p:cNvGrpSpPr/>
        <p:nvPr/>
      </p:nvGrpSpPr>
      <p:grpSpPr>
        <a:xfrm>
          <a:off x="0" y="0"/>
          <a:ext cx="0" cy="0"/>
          <a:chOff x="0" y="0"/>
          <a:chExt cx="0" cy="0"/>
        </a:xfrm>
      </p:grpSpPr>
      <p:sp>
        <p:nvSpPr>
          <p:cNvPr id="707" name="Google Shape;707;p91"/>
          <p:cNvSpPr txBox="1">
            <a:spLocks noGrp="1"/>
          </p:cNvSpPr>
          <p:nvPr>
            <p:ph type="title"/>
          </p:nvPr>
        </p:nvSpPr>
        <p:spPr>
          <a:xfrm>
            <a:off x="221975" y="14215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Building Code Occupancy: Definition and Code</a:t>
            </a:r>
            <a:endParaRPr/>
          </a:p>
        </p:txBody>
      </p:sp>
      <p:sp>
        <p:nvSpPr>
          <p:cNvPr id="708" name="Google Shape;708;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43</a:t>
            </a:fld>
            <a:endParaRPr/>
          </a:p>
        </p:txBody>
      </p:sp>
      <p:sp>
        <p:nvSpPr>
          <p:cNvPr id="709" name="Google Shape;709;p91"/>
          <p:cNvSpPr txBox="1"/>
          <p:nvPr/>
        </p:nvSpPr>
        <p:spPr>
          <a:xfrm>
            <a:off x="1594075" y="714850"/>
            <a:ext cx="7461300" cy="42159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a:t>Conant Lodge is considered an Assembly Occupancy, consisting of two small unseparated occupancy types: A-2 (restaurant/banquet) and A-3 (community).</a:t>
            </a:r>
            <a:endParaRPr/>
          </a:p>
          <a:p>
            <a:pPr marL="457200" lvl="0" indent="-317500" algn="l" rtl="0">
              <a:spcBef>
                <a:spcPts val="800"/>
              </a:spcBef>
              <a:spcAft>
                <a:spcPts val="0"/>
              </a:spcAft>
              <a:buSzPts val="1400"/>
              <a:buChar char="●"/>
            </a:pPr>
            <a:r>
              <a:rPr lang="en" b="1">
                <a:highlight>
                  <a:srgbClr val="FFFF00"/>
                </a:highlight>
              </a:rPr>
              <a:t>The current Building “Design” Occupant load is around 103 occupants.</a:t>
            </a:r>
            <a:r>
              <a:rPr lang="en" b="1"/>
              <a:t> The Dining (A-2) and Living areas (A-3) totals 103 occupants.</a:t>
            </a:r>
            <a:endParaRPr b="1"/>
          </a:p>
          <a:p>
            <a:pPr marL="457200" lvl="0" indent="-317500" algn="l" rtl="0">
              <a:spcBef>
                <a:spcPts val="800"/>
              </a:spcBef>
              <a:spcAft>
                <a:spcPts val="0"/>
              </a:spcAft>
              <a:buSzPts val="1400"/>
              <a:buChar char="●"/>
            </a:pPr>
            <a:r>
              <a:rPr lang="en"/>
              <a:t>The fire area of Conant A-2 occupancy (dining/kitchen) is unseparated from and contiguous with the A-3 occupancy (community/living). </a:t>
            </a:r>
            <a:r>
              <a:rPr lang="en" b="1">
                <a:highlight>
                  <a:srgbClr val="FFFF00"/>
                </a:highlight>
              </a:rPr>
              <a:t>Thus the fire area occupancy is just over 100 people – the threshold for automatic sprinklers or creation of fire separations (fire rated walls to compartmentalize a building). IBC 902.2.1.2</a:t>
            </a:r>
            <a:endParaRPr b="1">
              <a:highlight>
                <a:srgbClr val="FFFF00"/>
              </a:highlight>
            </a:endParaRPr>
          </a:p>
          <a:p>
            <a:pPr marL="457200" lvl="0" indent="-317500" algn="l" rtl="0">
              <a:spcBef>
                <a:spcPts val="800"/>
              </a:spcBef>
              <a:spcAft>
                <a:spcPts val="0"/>
              </a:spcAft>
              <a:buSzPts val="1400"/>
              <a:buChar char="●"/>
            </a:pPr>
            <a:r>
              <a:rPr lang="en"/>
              <a:t>Additions (occupiable) to an occupied building increase the total building occupancy. They allow more people to occupy spaces, regardless of typical usage.</a:t>
            </a:r>
            <a:endParaRPr/>
          </a:p>
          <a:p>
            <a:pPr marL="457200" lvl="0" indent="-317500" algn="l" rtl="0">
              <a:spcBef>
                <a:spcPts val="800"/>
              </a:spcBef>
              <a:spcAft>
                <a:spcPts val="0"/>
              </a:spcAft>
              <a:buSzPts val="1400"/>
              <a:buChar char="●"/>
            </a:pPr>
            <a:r>
              <a:rPr lang="en" b="1">
                <a:highlight>
                  <a:srgbClr val="FFFF00"/>
                </a:highlight>
              </a:rPr>
              <a:t>Alterations/additions typically trigger other upgrades to the existing building – particularly emergency systems. They can trigger a complete building upgrade to automatic sprinklers</a:t>
            </a:r>
            <a:r>
              <a:rPr lang="en" b="1"/>
              <a:t>.</a:t>
            </a:r>
            <a:endParaRPr b="1"/>
          </a:p>
          <a:p>
            <a:pPr marL="457200" lvl="0" indent="-317500" algn="l" rtl="0">
              <a:spcBef>
                <a:spcPts val="800"/>
              </a:spcBef>
              <a:spcAft>
                <a:spcPts val="0"/>
              </a:spcAft>
              <a:buSzPts val="1400"/>
              <a:buChar char="●"/>
            </a:pPr>
            <a:r>
              <a:rPr lang="en"/>
              <a:t>Any proposed expansion to Conant should understand the code ramifications at the conceptual/schematic design level.</a:t>
            </a:r>
            <a:endParaRPr/>
          </a:p>
          <a:p>
            <a:pPr marL="457200" lvl="0" indent="-317500" algn="l" rtl="0">
              <a:spcBef>
                <a:spcPts val="800"/>
              </a:spcBef>
              <a:spcAft>
                <a:spcPts val="800"/>
              </a:spcAft>
              <a:buSzPts val="1400"/>
              <a:buChar char="●"/>
            </a:pPr>
            <a:r>
              <a:rPr lang="en" b="1"/>
              <a:t>An addition cannot create or extend a nonconformity.</a:t>
            </a:r>
            <a:endParaRPr b="1"/>
          </a:p>
        </p:txBody>
      </p:sp>
      <p:sp>
        <p:nvSpPr>
          <p:cNvPr id="710" name="Google Shape;710;p91"/>
          <p:cNvSpPr txBox="1"/>
          <p:nvPr/>
        </p:nvSpPr>
        <p:spPr>
          <a:xfrm>
            <a:off x="190925" y="844750"/>
            <a:ext cx="1548300" cy="823800"/>
          </a:xfrm>
          <a:prstGeom prst="rect">
            <a:avLst/>
          </a:prstGeom>
          <a:solidFill>
            <a:srgbClr val="F4CC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Lodge now has load of 103  occupants</a:t>
            </a:r>
            <a:endParaRPr b="1"/>
          </a:p>
        </p:txBody>
      </p:sp>
      <p:sp>
        <p:nvSpPr>
          <p:cNvPr id="711" name="Google Shape;711;p91"/>
          <p:cNvSpPr txBox="1"/>
          <p:nvPr/>
        </p:nvSpPr>
        <p:spPr>
          <a:xfrm>
            <a:off x="190925" y="2238250"/>
            <a:ext cx="1548300" cy="968700"/>
          </a:xfrm>
          <a:prstGeom prst="rect">
            <a:avLst/>
          </a:prstGeom>
          <a:solidFill>
            <a:srgbClr val="F4CCCC"/>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t>Lodge is at the 100 occupant threshold for fire area.</a:t>
            </a:r>
            <a:endParaRPr b="1"/>
          </a:p>
        </p:txBody>
      </p:sp>
      <p:sp>
        <p:nvSpPr>
          <p:cNvPr id="712" name="Google Shape;712;p91"/>
          <p:cNvSpPr txBox="1"/>
          <p:nvPr/>
        </p:nvSpPr>
        <p:spPr>
          <a:xfrm>
            <a:off x="190925" y="3776650"/>
            <a:ext cx="1548300" cy="968700"/>
          </a:xfrm>
          <a:prstGeom prst="rect">
            <a:avLst/>
          </a:prstGeom>
          <a:solidFill>
            <a:srgbClr val="FF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rgbClr val="FFFFFF"/>
                </a:solidFill>
              </a:rPr>
              <a:t>Any addition triggers need for sprinklers or firewall.</a:t>
            </a:r>
            <a:endParaRPr b="1">
              <a:solidFill>
                <a:srgbClr val="FFFFFF"/>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717" name="Google Shape;717;p92"/>
          <p:cNvSpPr txBox="1">
            <a:spLocks noGrp="1"/>
          </p:cNvSpPr>
          <p:nvPr>
            <p:ph type="title"/>
          </p:nvPr>
        </p:nvSpPr>
        <p:spPr>
          <a:xfrm>
            <a:off x="221975" y="142150"/>
            <a:ext cx="9144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Building Code Occupancy: Definition and Code</a:t>
            </a:r>
            <a:endParaRPr dirty="0"/>
          </a:p>
        </p:txBody>
      </p:sp>
      <p:sp>
        <p:nvSpPr>
          <p:cNvPr id="718" name="Google Shape;718;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44</a:t>
            </a:fld>
            <a:endParaRPr/>
          </a:p>
        </p:txBody>
      </p:sp>
      <p:sp>
        <p:nvSpPr>
          <p:cNvPr id="719" name="Google Shape;719;p92"/>
          <p:cNvSpPr txBox="1"/>
          <p:nvPr/>
        </p:nvSpPr>
        <p:spPr>
          <a:xfrm>
            <a:off x="1670275" y="791050"/>
            <a:ext cx="7339500" cy="42159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Char char="●"/>
            </a:pPr>
            <a:r>
              <a:rPr lang="en" sz="2100" dirty="0"/>
              <a:t>Occupancy is a calculation based on footprint and use.</a:t>
            </a:r>
            <a:endParaRPr sz="2100" dirty="0"/>
          </a:p>
          <a:p>
            <a:pPr marL="457200" lvl="0" indent="-368300" algn="l" rtl="0">
              <a:spcBef>
                <a:spcPts val="1600"/>
              </a:spcBef>
              <a:spcAft>
                <a:spcPts val="0"/>
              </a:spcAft>
              <a:buSzPts val="2200"/>
              <a:buChar char="●"/>
            </a:pPr>
            <a:r>
              <a:rPr lang="en" sz="2100" dirty="0">
                <a:highlight>
                  <a:srgbClr val="FFFF00"/>
                </a:highlight>
              </a:rPr>
              <a:t>Since the Lodge is now at 100 occupant threshold, any addition to Lodge’s footprint would require either:</a:t>
            </a:r>
            <a:endParaRPr sz="2100" dirty="0">
              <a:highlight>
                <a:srgbClr val="FFFF00"/>
              </a:highlight>
            </a:endParaRPr>
          </a:p>
          <a:p>
            <a:pPr marL="914400" lvl="1" indent="-368300" algn="l" rtl="0">
              <a:spcBef>
                <a:spcPts val="1600"/>
              </a:spcBef>
              <a:spcAft>
                <a:spcPts val="0"/>
              </a:spcAft>
              <a:buSzPts val="2200"/>
              <a:buChar char="○"/>
            </a:pPr>
            <a:r>
              <a:rPr lang="en" sz="2100" b="1" dirty="0"/>
              <a:t>i</a:t>
            </a:r>
            <a:r>
              <a:rPr lang="en" sz="2100" b="1" dirty="0">
                <a:highlight>
                  <a:srgbClr val="FFFF00"/>
                </a:highlight>
              </a:rPr>
              <a:t>nstallation of fire suppression sprinkler, or</a:t>
            </a:r>
            <a:endParaRPr sz="2100" b="1" dirty="0">
              <a:highlight>
                <a:srgbClr val="FFFF00"/>
              </a:highlight>
            </a:endParaRPr>
          </a:p>
          <a:p>
            <a:pPr marL="914400" lvl="1" indent="-368300" algn="l" rtl="0">
              <a:spcBef>
                <a:spcPts val="1600"/>
              </a:spcBef>
              <a:spcAft>
                <a:spcPts val="0"/>
              </a:spcAft>
              <a:buSzPts val="2200"/>
              <a:buChar char="○"/>
            </a:pPr>
            <a:r>
              <a:rPr lang="en" sz="2100" b="1" dirty="0">
                <a:highlight>
                  <a:srgbClr val="FFFF00"/>
                </a:highlight>
              </a:rPr>
              <a:t>installation of a firewall between the dining </a:t>
            </a:r>
            <a:br>
              <a:rPr lang="en" sz="2100" b="1" dirty="0">
                <a:highlight>
                  <a:srgbClr val="FFFF00"/>
                </a:highlight>
              </a:rPr>
            </a:br>
            <a:r>
              <a:rPr lang="en" sz="2100" b="1" dirty="0">
                <a:highlight>
                  <a:srgbClr val="FFFF00"/>
                </a:highlight>
              </a:rPr>
              <a:t>and living spaces.</a:t>
            </a:r>
            <a:endParaRPr sz="2100" b="1" dirty="0">
              <a:highlight>
                <a:srgbClr val="FFFF00"/>
              </a:highlight>
            </a:endParaRPr>
          </a:p>
          <a:p>
            <a:pPr marL="457200" lvl="0" indent="-368300" algn="l" rtl="0">
              <a:spcBef>
                <a:spcPts val="1600"/>
              </a:spcBef>
              <a:spcAft>
                <a:spcPts val="0"/>
              </a:spcAft>
              <a:buSzPts val="2200"/>
              <a:buChar char="●"/>
            </a:pPr>
            <a:r>
              <a:rPr lang="en" sz="2100" dirty="0"/>
              <a:t>Either option would be both very costly and disruptive.</a:t>
            </a:r>
            <a:endParaRPr sz="2100" dirty="0"/>
          </a:p>
          <a:p>
            <a:pPr marL="457200" lvl="0" indent="-368300" algn="l" rtl="0">
              <a:spcBef>
                <a:spcPts val="1600"/>
              </a:spcBef>
              <a:spcAft>
                <a:spcPts val="1600"/>
              </a:spcAft>
              <a:buSzPts val="2200"/>
              <a:buChar char="●"/>
            </a:pPr>
            <a:r>
              <a:rPr lang="en" sz="2100" dirty="0">
                <a:solidFill>
                  <a:schemeClr val="dk1"/>
                </a:solidFill>
              </a:rPr>
              <a:t>This is a key point which effectively eliminates the intermediate option. </a:t>
            </a:r>
            <a:endParaRPr sz="2100" dirty="0"/>
          </a:p>
        </p:txBody>
      </p:sp>
      <p:sp>
        <p:nvSpPr>
          <p:cNvPr id="720" name="Google Shape;720;p92"/>
          <p:cNvSpPr txBox="1"/>
          <p:nvPr/>
        </p:nvSpPr>
        <p:spPr>
          <a:xfrm>
            <a:off x="190925" y="844750"/>
            <a:ext cx="1548300" cy="8238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Lodge now has load of 103  occupants</a:t>
            </a:r>
            <a:endParaRPr b="1"/>
          </a:p>
        </p:txBody>
      </p:sp>
      <p:sp>
        <p:nvSpPr>
          <p:cNvPr id="721" name="Google Shape;721;p92"/>
          <p:cNvSpPr txBox="1"/>
          <p:nvPr/>
        </p:nvSpPr>
        <p:spPr>
          <a:xfrm>
            <a:off x="190925" y="2238250"/>
            <a:ext cx="1548300" cy="968700"/>
          </a:xfrm>
          <a:prstGeom prst="rect">
            <a:avLst/>
          </a:prstGeom>
          <a:solidFill>
            <a:srgbClr val="F4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t>Lodge is at the 100 occupant threshold for fire area.</a:t>
            </a:r>
            <a:endParaRPr b="1"/>
          </a:p>
        </p:txBody>
      </p:sp>
      <p:sp>
        <p:nvSpPr>
          <p:cNvPr id="722" name="Google Shape;722;p92"/>
          <p:cNvSpPr txBox="1"/>
          <p:nvPr/>
        </p:nvSpPr>
        <p:spPr>
          <a:xfrm>
            <a:off x="190925" y="3776650"/>
            <a:ext cx="1548300" cy="968700"/>
          </a:xfrm>
          <a:prstGeom prst="rect">
            <a:avLst/>
          </a:pr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b="1">
                <a:solidFill>
                  <a:srgbClr val="FFFFFF"/>
                </a:solidFill>
              </a:rPr>
              <a:t>Any addition triggers need for sprinklers or firewall.</a:t>
            </a:r>
            <a:endParaRPr b="1">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93"/>
          <p:cNvSpPr txBox="1">
            <a:spLocks noGrp="1"/>
          </p:cNvSpPr>
          <p:nvPr>
            <p:ph type="title"/>
          </p:nvPr>
        </p:nvSpPr>
        <p:spPr>
          <a:xfrm>
            <a:off x="221975" y="142150"/>
            <a:ext cx="8642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What?</a:t>
            </a:r>
            <a:r>
              <a:rPr lang="en"/>
              <a:t>   </a:t>
            </a:r>
            <a:r>
              <a:rPr lang="en" b="1"/>
              <a:t>Intermediate Scope is Eliminated</a:t>
            </a:r>
            <a:endParaRPr b="1"/>
          </a:p>
        </p:txBody>
      </p:sp>
      <p:graphicFrame>
        <p:nvGraphicFramePr>
          <p:cNvPr id="728" name="Google Shape;728;p93"/>
          <p:cNvGraphicFramePr/>
          <p:nvPr/>
        </p:nvGraphicFramePr>
        <p:xfrm>
          <a:off x="222000" y="778950"/>
          <a:ext cx="8732875" cy="4191504"/>
        </p:xfrm>
        <a:graphic>
          <a:graphicData uri="http://schemas.openxmlformats.org/drawingml/2006/table">
            <a:tbl>
              <a:tblPr>
                <a:noFill/>
                <a:tableStyleId>{5B5928E9-F772-44D9-A7FD-B1D582639974}</a:tableStyleId>
              </a:tblPr>
              <a:tblGrid>
                <a:gridCol w="1717150">
                  <a:extLst>
                    <a:ext uri="{9D8B030D-6E8A-4147-A177-3AD203B41FA5}">
                      <a16:colId xmlns:a16="http://schemas.microsoft.com/office/drawing/2014/main" val="20000"/>
                    </a:ext>
                  </a:extLst>
                </a:gridCol>
                <a:gridCol w="2338575">
                  <a:extLst>
                    <a:ext uri="{9D8B030D-6E8A-4147-A177-3AD203B41FA5}">
                      <a16:colId xmlns:a16="http://schemas.microsoft.com/office/drawing/2014/main" val="20001"/>
                    </a:ext>
                  </a:extLst>
                </a:gridCol>
                <a:gridCol w="2338575">
                  <a:extLst>
                    <a:ext uri="{9D8B030D-6E8A-4147-A177-3AD203B41FA5}">
                      <a16:colId xmlns:a16="http://schemas.microsoft.com/office/drawing/2014/main" val="20002"/>
                    </a:ext>
                  </a:extLst>
                </a:gridCol>
                <a:gridCol w="2338575">
                  <a:extLst>
                    <a:ext uri="{9D8B030D-6E8A-4147-A177-3AD203B41FA5}">
                      <a16:colId xmlns:a16="http://schemas.microsoft.com/office/drawing/2014/main" val="20003"/>
                    </a:ext>
                  </a:extLst>
                </a:gridCol>
              </a:tblGrid>
              <a:tr h="381825">
                <a:tc>
                  <a:txBody>
                    <a:bodyPr/>
                    <a:lstStyle/>
                    <a:p>
                      <a:pPr marL="0" lvl="0" indent="0" algn="ctr" rtl="0">
                        <a:spcBef>
                          <a:spcPts val="0"/>
                        </a:spcBef>
                        <a:spcAft>
                          <a:spcPts val="0"/>
                        </a:spcAft>
                        <a:buNone/>
                      </a:pPr>
                      <a:r>
                        <a:rPr lang="en" sz="1800" b="1"/>
                        <a:t>Effort by Area</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Minimum</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Intermediate</a:t>
                      </a:r>
                      <a:endParaRPr sz="1800" b="1"/>
                    </a:p>
                  </a:txBody>
                  <a:tcPr marL="45700" marR="45700" marT="45700" marB="45700">
                    <a:solidFill>
                      <a:srgbClr val="CCCCCC"/>
                    </a:solidFill>
                  </a:tcPr>
                </a:tc>
                <a:tc>
                  <a:txBody>
                    <a:bodyPr/>
                    <a:lstStyle/>
                    <a:p>
                      <a:pPr marL="0" lvl="0" indent="0" algn="ctr" rtl="0">
                        <a:spcBef>
                          <a:spcPts val="0"/>
                        </a:spcBef>
                        <a:spcAft>
                          <a:spcPts val="0"/>
                        </a:spcAft>
                        <a:buNone/>
                      </a:pPr>
                      <a:r>
                        <a:rPr lang="en" sz="1800" b="1"/>
                        <a:t>Expanded</a:t>
                      </a:r>
                      <a:endParaRPr sz="1800" b="1"/>
                    </a:p>
                  </a:txBody>
                  <a:tcPr marL="45700" marR="45700" marT="45700" marB="45700">
                    <a:solidFill>
                      <a:srgbClr val="B7B7B7"/>
                    </a:solidFill>
                  </a:tcPr>
                </a:tc>
                <a:extLst>
                  <a:ext uri="{0D108BD9-81ED-4DB2-BD59-A6C34878D82A}">
                    <a16:rowId xmlns:a16="http://schemas.microsoft.com/office/drawing/2014/main" val="10000"/>
                  </a:ext>
                </a:extLst>
              </a:tr>
              <a:tr h="381825">
                <a:tc>
                  <a:txBody>
                    <a:bodyPr/>
                    <a:lstStyle/>
                    <a:p>
                      <a:pPr marL="0" lvl="0" indent="0" algn="ctr" rtl="0">
                        <a:spcBef>
                          <a:spcPts val="0"/>
                        </a:spcBef>
                        <a:spcAft>
                          <a:spcPts val="0"/>
                        </a:spcAft>
                        <a:buNone/>
                      </a:pPr>
                      <a:r>
                        <a:rPr lang="en" b="1"/>
                        <a:t>Kitchen</a:t>
                      </a:r>
                      <a:endParaRPr b="1"/>
                    </a:p>
                  </a:txBody>
                  <a:tcPr marL="45700" marR="45700" marT="45700" marB="45700">
                    <a:solidFill>
                      <a:srgbClr val="EFEFEF"/>
                    </a:solidFill>
                  </a:tcPr>
                </a:tc>
                <a:tc>
                  <a:txBody>
                    <a:bodyPr/>
                    <a:lstStyle/>
                    <a:p>
                      <a:pPr marL="0" lvl="0" indent="0" algn="ctr" rtl="0">
                        <a:spcBef>
                          <a:spcPts val="0"/>
                        </a:spcBef>
                        <a:spcAft>
                          <a:spcPts val="0"/>
                        </a:spcAft>
                        <a:buNone/>
                      </a:pPr>
                      <a:r>
                        <a:rPr lang="en" b="1"/>
                        <a:t>Keep same footprint.</a:t>
                      </a:r>
                      <a:endParaRPr b="1"/>
                    </a:p>
                    <a:p>
                      <a:pPr marL="0" lvl="0" indent="0" algn="ctr" rtl="0">
                        <a:spcBef>
                          <a:spcPts val="0"/>
                        </a:spcBef>
                        <a:spcAft>
                          <a:spcPts val="0"/>
                        </a:spcAft>
                        <a:buNone/>
                      </a:pPr>
                      <a:r>
                        <a:rPr lang="en"/>
                        <a:t>Replace/repair equipment.</a:t>
                      </a:r>
                      <a:endParaRPr/>
                    </a:p>
                  </a:txBody>
                  <a:tcPr marL="45700" marR="45700" marT="45700" marB="45700"/>
                </a:tc>
                <a:tc>
                  <a:txBody>
                    <a:bodyPr/>
                    <a:lstStyle/>
                    <a:p>
                      <a:pPr marL="0" lvl="0" indent="0" algn="ctr" rtl="0">
                        <a:spcBef>
                          <a:spcPts val="0"/>
                        </a:spcBef>
                        <a:spcAft>
                          <a:spcPts val="0"/>
                        </a:spcAft>
                        <a:buNone/>
                      </a:pPr>
                      <a:r>
                        <a:rPr lang="en" b="1"/>
                        <a:t>Keep &amp; expand footprint.</a:t>
                      </a:r>
                      <a:endParaRPr b="1"/>
                    </a:p>
                    <a:p>
                      <a:pPr marL="0" lvl="0" indent="0" algn="ctr" rtl="0">
                        <a:spcBef>
                          <a:spcPts val="0"/>
                        </a:spcBef>
                        <a:spcAft>
                          <a:spcPts val="0"/>
                        </a:spcAft>
                        <a:buNone/>
                      </a:pPr>
                      <a:r>
                        <a:rPr lang="en"/>
                        <a:t>Replace/repair equipment.</a:t>
                      </a:r>
                      <a:endParaRPr/>
                    </a:p>
                    <a:p>
                      <a:pPr marL="0" lvl="0" indent="0" algn="ctr" rtl="0">
                        <a:spcBef>
                          <a:spcPts val="0"/>
                        </a:spcBef>
                        <a:spcAft>
                          <a:spcPts val="0"/>
                        </a:spcAft>
                        <a:buNone/>
                      </a:pPr>
                      <a:r>
                        <a:rPr lang="en" b="1">
                          <a:solidFill>
                            <a:schemeClr val="dk1"/>
                          </a:solidFill>
                        </a:rPr>
                        <a:t>Rebuild shed, raise floor</a:t>
                      </a:r>
                      <a:r>
                        <a:rPr lang="en">
                          <a:solidFill>
                            <a:schemeClr val="dk1"/>
                          </a:solidFill>
                        </a:rPr>
                        <a:t>.</a:t>
                      </a:r>
                      <a:endParaRPr/>
                    </a:p>
                  </a:txBody>
                  <a:tcPr marL="45700" marR="45700" marT="45700" marB="45700"/>
                </a:tc>
                <a:tc>
                  <a:txBody>
                    <a:bodyPr/>
                    <a:lstStyle/>
                    <a:p>
                      <a:pPr marL="0" lvl="0" indent="0" algn="ctr" rtl="0">
                        <a:spcBef>
                          <a:spcPts val="0"/>
                        </a:spcBef>
                        <a:spcAft>
                          <a:spcPts val="0"/>
                        </a:spcAft>
                        <a:buNone/>
                      </a:pPr>
                      <a:r>
                        <a:rPr lang="en" b="1"/>
                        <a:t>Build new kitchen </a:t>
                      </a:r>
                      <a:r>
                        <a:rPr lang="en" sz="1300" b="1"/>
                        <a:t>building</a:t>
                      </a:r>
                      <a:endParaRPr sz="1300" b="1"/>
                    </a:p>
                    <a:p>
                      <a:pPr marL="0" lvl="0" indent="0" algn="ctr" rtl="0">
                        <a:spcBef>
                          <a:spcPts val="0"/>
                        </a:spcBef>
                        <a:spcAft>
                          <a:spcPts val="0"/>
                        </a:spcAft>
                        <a:buNone/>
                      </a:pPr>
                      <a:r>
                        <a:rPr lang="en">
                          <a:solidFill>
                            <a:schemeClr val="dk1"/>
                          </a:solidFill>
                        </a:rPr>
                        <a:t>Replace/repair equipment.</a:t>
                      </a:r>
                      <a:br>
                        <a:rPr lang="en">
                          <a:solidFill>
                            <a:schemeClr val="dk1"/>
                          </a:solidFill>
                        </a:rPr>
                      </a:br>
                      <a:r>
                        <a:rPr lang="en" b="1"/>
                        <a:t>Add grill within kitchen.</a:t>
                      </a:r>
                      <a:endParaRPr b="1"/>
                    </a:p>
                  </a:txBody>
                  <a:tcPr marL="45700" marR="45700" marT="45700" marB="45700"/>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b="1"/>
                        <a:t>Dining Room</a:t>
                      </a:r>
                      <a:endParaRPr b="1"/>
                    </a:p>
                  </a:txBody>
                  <a:tcPr marL="45700" marR="45700" marT="45700" marB="45700">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t>Keep existing. </a:t>
                      </a:r>
                      <a:endParaRPr b="1"/>
                    </a:p>
                    <a:p>
                      <a:pPr marL="0" lvl="0" indent="0" algn="ctr" rtl="0">
                        <a:spcBef>
                          <a:spcPts val="0"/>
                        </a:spcBef>
                        <a:spcAft>
                          <a:spcPts val="0"/>
                        </a:spcAft>
                        <a:buNone/>
                      </a:pPr>
                      <a:r>
                        <a:rPr lang="en"/>
                        <a:t>Repair porch</a:t>
                      </a:r>
                      <a:endParaRPr/>
                    </a:p>
                  </a:txBody>
                  <a:tcPr marL="45700" marR="45700" marT="45700" marB="45700">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Keep and expand existing</a:t>
                      </a:r>
                      <a:endParaRPr b="1"/>
                    </a:p>
                    <a:p>
                      <a:pPr marL="0" lvl="0" indent="0" algn="ctr" rtl="0">
                        <a:spcBef>
                          <a:spcPts val="0"/>
                        </a:spcBef>
                        <a:spcAft>
                          <a:spcPts val="0"/>
                        </a:spcAft>
                        <a:buNone/>
                      </a:pPr>
                      <a:r>
                        <a:rPr lang="en"/>
                        <a:t>Rebuild and expand porch</a:t>
                      </a:r>
                      <a:endParaRPr/>
                    </a:p>
                  </a:txBody>
                  <a:tcPr marL="45700" marR="45700" marT="45700" marB="45700">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Rebuild new Dining Room</a:t>
                      </a:r>
                      <a:r>
                        <a:rPr lang="en"/>
                        <a:t> by repurposing old kitchen</a:t>
                      </a:r>
                      <a:endParaRPr/>
                    </a:p>
                  </a:txBody>
                  <a:tcPr marL="45700" marR="45700" marT="45700" marB="45700">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b="1"/>
                        <a:t>Accessibility </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Replace Jill with </a:t>
                      </a:r>
                      <a:r>
                        <a:rPr lang="en" b="1"/>
                        <a:t>1 ADA bathroom</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solidFill>
                            <a:srgbClr val="FFFFFF"/>
                          </a:solidFill>
                        </a:rPr>
                        <a:t>Build 1 new ADA </a:t>
                      </a:r>
                      <a:br>
                        <a:rPr lang="en" b="1">
                          <a:solidFill>
                            <a:srgbClr val="FFFFFF"/>
                          </a:solidFill>
                        </a:rPr>
                      </a:br>
                      <a:r>
                        <a:rPr lang="en" b="1">
                          <a:solidFill>
                            <a:srgbClr val="FFFFFF"/>
                          </a:solidFill>
                        </a:rPr>
                        <a:t>Bathroom. Need 2.</a:t>
                      </a:r>
                      <a:endParaRPr b="1">
                        <a:solidFill>
                          <a:srgbClr val="FFFFFF"/>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a:t>Build </a:t>
                      </a:r>
                      <a:r>
                        <a:rPr lang="en" b="1"/>
                        <a:t>2 new ADA </a:t>
                      </a:r>
                      <a:r>
                        <a:rPr lang="en"/>
                        <a:t>bathrooms</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9875">
                <a:tc>
                  <a:txBody>
                    <a:bodyPr/>
                    <a:lstStyle/>
                    <a:p>
                      <a:pPr marL="0" lvl="0" indent="0" algn="ctr" rtl="0">
                        <a:spcBef>
                          <a:spcPts val="0"/>
                        </a:spcBef>
                        <a:spcAft>
                          <a:spcPts val="0"/>
                        </a:spcAft>
                        <a:buNone/>
                      </a:pPr>
                      <a:r>
                        <a:rPr lang="en" b="1"/>
                        <a:t>Gross Footprint</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2,650 ft</a:t>
                      </a:r>
                      <a:r>
                        <a:rPr lang="en" baseline="30000"/>
                        <a:t>2</a:t>
                      </a:r>
                      <a:endParaRPr baseline="30000"/>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2,800 ft</a:t>
                      </a:r>
                      <a:r>
                        <a:rPr lang="en" b="1" baseline="30000"/>
                        <a:t>2</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a:solidFill>
                            <a:schemeClr val="dk1"/>
                          </a:solidFill>
                        </a:rPr>
                        <a:t>3,425 ft</a:t>
                      </a:r>
                      <a:r>
                        <a:rPr lang="en" baseline="30000">
                          <a:solidFill>
                            <a:schemeClr val="dk1"/>
                          </a:solidFill>
                        </a:rPr>
                        <a:t>2</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9875">
                <a:tc>
                  <a:txBody>
                    <a:bodyPr/>
                    <a:lstStyle/>
                    <a:p>
                      <a:pPr marL="0" lvl="0" indent="0" algn="ctr" rtl="0">
                        <a:spcBef>
                          <a:spcPts val="0"/>
                        </a:spcBef>
                        <a:spcAft>
                          <a:spcPts val="0"/>
                        </a:spcAft>
                        <a:buNone/>
                      </a:pPr>
                      <a:r>
                        <a:rPr lang="en" b="1"/>
                        <a:t>Fire Code Building Occupancy</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103</a:t>
                      </a:r>
                      <a:endParaRPr/>
                    </a:p>
                    <a:p>
                      <a:pPr marL="0" lvl="0" indent="0" algn="ctr" rtl="0">
                        <a:spcBef>
                          <a:spcPts val="0"/>
                        </a:spcBef>
                        <a:spcAft>
                          <a:spcPts val="0"/>
                        </a:spcAft>
                        <a:buNone/>
                      </a:pPr>
                      <a:r>
                        <a:rPr lang="en" b="1"/>
                        <a:t>No change, no triggers.</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114</a:t>
                      </a:r>
                      <a:endParaRPr b="1"/>
                    </a:p>
                    <a:p>
                      <a:pPr marL="0" lvl="0" indent="0" algn="ctr" rtl="0">
                        <a:spcBef>
                          <a:spcPts val="0"/>
                        </a:spcBef>
                        <a:spcAft>
                          <a:spcPts val="0"/>
                        </a:spcAft>
                        <a:buNone/>
                      </a:pPr>
                      <a:r>
                        <a:rPr lang="en" b="1">
                          <a:solidFill>
                            <a:srgbClr val="FFFFFF"/>
                          </a:solidFill>
                        </a:rPr>
                        <a:t>Requires a firewall </a:t>
                      </a:r>
                      <a:br>
                        <a:rPr lang="en" b="1">
                          <a:solidFill>
                            <a:srgbClr val="FFFFFF"/>
                          </a:solidFill>
                        </a:rPr>
                      </a:br>
                      <a:r>
                        <a:rPr lang="en" b="1">
                          <a:solidFill>
                            <a:srgbClr val="FFFFFF"/>
                          </a:solidFill>
                        </a:rPr>
                        <a:t>or sprinkler system</a:t>
                      </a:r>
                      <a:endParaRPr b="1">
                        <a:solidFill>
                          <a:srgbClr val="FFFFFF"/>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a:t>139</a:t>
                      </a:r>
                      <a:endParaRPr/>
                    </a:p>
                    <a:p>
                      <a:pPr marL="0" lvl="0" indent="0" algn="ctr" rtl="0">
                        <a:spcBef>
                          <a:spcPts val="0"/>
                        </a:spcBef>
                        <a:spcAft>
                          <a:spcPts val="0"/>
                        </a:spcAft>
                        <a:buNone/>
                      </a:pPr>
                      <a:r>
                        <a:rPr lang="en">
                          <a:solidFill>
                            <a:schemeClr val="dk1"/>
                          </a:solidFill>
                        </a:rPr>
                        <a:t>Firewall between dining room and lodge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9875">
                <a:tc>
                  <a:txBody>
                    <a:bodyPr/>
                    <a:lstStyle/>
                    <a:p>
                      <a:pPr marL="0" lvl="0" indent="0" algn="ctr" rtl="0">
                        <a:spcBef>
                          <a:spcPts val="0"/>
                        </a:spcBef>
                        <a:spcAft>
                          <a:spcPts val="0"/>
                        </a:spcAft>
                        <a:buNone/>
                      </a:pPr>
                      <a:r>
                        <a:rPr lang="en" b="1"/>
                        <a:t>Living Area</a:t>
                      </a:r>
                      <a:endParaRPr b="1"/>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No change.</a:t>
                      </a:r>
                      <a:endParaRPr/>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chemeClr val="dk1"/>
                          </a:solidFill>
                        </a:rPr>
                        <a:t>No change.</a:t>
                      </a:r>
                      <a:endParaRPr/>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b="1"/>
                        <a:t>Expand to entire Lodge</a:t>
                      </a:r>
                      <a:r>
                        <a:rPr lang="en"/>
                        <a:t>.</a:t>
                      </a:r>
                      <a:endParaRPr/>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6"/>
                  </a:ext>
                </a:extLst>
              </a:tr>
              <a:tr h="278700">
                <a:tc>
                  <a:txBody>
                    <a:bodyPr/>
                    <a:lstStyle/>
                    <a:p>
                      <a:pPr marL="0" lvl="0" indent="0" algn="ctr" rtl="0">
                        <a:spcBef>
                          <a:spcPts val="0"/>
                        </a:spcBef>
                        <a:spcAft>
                          <a:spcPts val="0"/>
                        </a:spcAft>
                        <a:buNone/>
                      </a:pPr>
                      <a:r>
                        <a:rPr lang="en" b="1"/>
                        <a:t>Sustainability</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Solar is scalable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Solar is scalable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t>Solar is scalable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396200">
                <a:tc>
                  <a:txBody>
                    <a:bodyPr/>
                    <a:lstStyle/>
                    <a:p>
                      <a:pPr marL="0" lvl="0" indent="0" algn="ctr" rtl="0">
                        <a:spcBef>
                          <a:spcPts val="0"/>
                        </a:spcBef>
                        <a:spcAft>
                          <a:spcPts val="0"/>
                        </a:spcAft>
                        <a:buNone/>
                      </a:pPr>
                      <a:r>
                        <a:rPr lang="en" b="1"/>
                        <a:t>Cost Estimate</a:t>
                      </a:r>
                      <a:endParaRPr b="1"/>
                    </a:p>
                  </a:txBody>
                  <a:tcPr marL="45700" marR="45700" marT="45700" marB="45700">
                    <a:lnT w="9525" cap="flat" cmpd="sng">
                      <a:solidFill>
                        <a:srgbClr val="9E9E9E"/>
                      </a:solidFill>
                      <a:prstDash val="solid"/>
                      <a:round/>
                      <a:headEnd type="none" w="sm" len="sm"/>
                      <a:tailEnd type="none" w="sm" len="sm"/>
                    </a:lnT>
                    <a:solidFill>
                      <a:srgbClr val="EFEFEF"/>
                    </a:solidFill>
                  </a:tcPr>
                </a:tc>
                <a:tc>
                  <a:txBody>
                    <a:bodyPr/>
                    <a:lstStyle/>
                    <a:p>
                      <a:pPr marL="0" lvl="0" indent="0" algn="ctr" rtl="0">
                        <a:spcBef>
                          <a:spcPts val="0"/>
                        </a:spcBef>
                        <a:spcAft>
                          <a:spcPts val="0"/>
                        </a:spcAft>
                        <a:buNone/>
                      </a:pPr>
                      <a:r>
                        <a:rPr lang="en"/>
                        <a:t>TBD</a:t>
                      </a:r>
                      <a:endParaRPr/>
                    </a:p>
                  </a:txBody>
                  <a:tcPr marL="45700" marR="45700" marT="45700" marB="45700">
                    <a:lnT w="9525" cap="flat" cmpd="sng">
                      <a:solidFill>
                        <a:srgbClr val="9E9E9E"/>
                      </a:solidFill>
                      <a:prstDash val="solid"/>
                      <a:round/>
                      <a:headEnd type="none" w="sm" len="sm"/>
                      <a:tailEnd type="none" w="sm" len="sm"/>
                    </a:lnT>
                  </a:tcPr>
                </a:tc>
                <a:tc>
                  <a:txBody>
                    <a:bodyPr/>
                    <a:lstStyle/>
                    <a:p>
                      <a:pPr marL="0" lvl="0" indent="0" algn="ctr" rtl="0">
                        <a:spcBef>
                          <a:spcPts val="0"/>
                        </a:spcBef>
                        <a:spcAft>
                          <a:spcPts val="0"/>
                        </a:spcAft>
                        <a:buNone/>
                      </a:pPr>
                      <a:r>
                        <a:rPr lang="en" b="1">
                          <a:solidFill>
                            <a:srgbClr val="FFFFFF"/>
                          </a:solidFill>
                        </a:rPr>
                        <a:t>TBD</a:t>
                      </a:r>
                      <a:endParaRPr b="1">
                        <a:solidFill>
                          <a:srgbClr val="FFFFFF"/>
                        </a:solidFill>
                      </a:endParaRPr>
                    </a:p>
                  </a:txBody>
                  <a:tcPr marL="45700" marR="45700" marT="45700" marB="45700">
                    <a:lnT w="9525" cap="flat" cmpd="sng">
                      <a:solidFill>
                        <a:srgbClr val="9E9E9E"/>
                      </a:solidFill>
                      <a:prstDash val="solid"/>
                      <a:round/>
                      <a:headEnd type="none" w="sm" len="sm"/>
                      <a:tailEnd type="none" w="sm" len="sm"/>
                    </a:lnT>
                    <a:solidFill>
                      <a:srgbClr val="FF0000"/>
                    </a:solidFill>
                  </a:tcPr>
                </a:tc>
                <a:tc>
                  <a:txBody>
                    <a:bodyPr/>
                    <a:lstStyle/>
                    <a:p>
                      <a:pPr marL="0" lvl="0" indent="0" algn="ctr" rtl="0">
                        <a:spcBef>
                          <a:spcPts val="0"/>
                        </a:spcBef>
                        <a:spcAft>
                          <a:spcPts val="0"/>
                        </a:spcAft>
                        <a:buNone/>
                      </a:pPr>
                      <a:r>
                        <a:rPr lang="en"/>
                        <a:t>TBD</a:t>
                      </a:r>
                      <a:endParaRPr/>
                    </a:p>
                  </a:txBody>
                  <a:tcPr marL="45700" marR="45700" marT="45700" marB="45700">
                    <a:lnT w="9525" cap="flat" cmpd="sng">
                      <a:solidFill>
                        <a:srgbClr val="9E9E9E"/>
                      </a:solidFill>
                      <a:prstDash val="solid"/>
                      <a:round/>
                      <a:headEnd type="none" w="sm" len="sm"/>
                      <a:tailEnd type="none" w="sm" len="sm"/>
                    </a:lnT>
                  </a:tcPr>
                </a:tc>
                <a:extLst>
                  <a:ext uri="{0D108BD9-81ED-4DB2-BD59-A6C34878D82A}">
                    <a16:rowId xmlns:a16="http://schemas.microsoft.com/office/drawing/2014/main" val="10008"/>
                  </a:ext>
                </a:extLst>
              </a:tr>
            </a:tbl>
          </a:graphicData>
        </a:graphic>
      </p:graphicFrame>
      <p:sp>
        <p:nvSpPr>
          <p:cNvPr id="729" name="Google Shape;729;p93"/>
          <p:cNvSpPr/>
          <p:nvPr/>
        </p:nvSpPr>
        <p:spPr>
          <a:xfrm>
            <a:off x="6318400" y="2536850"/>
            <a:ext cx="678900" cy="3132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93"/>
          <p:cNvSpPr/>
          <p:nvPr/>
        </p:nvSpPr>
        <p:spPr>
          <a:xfrm>
            <a:off x="6318400" y="3104875"/>
            <a:ext cx="678900" cy="3132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93"/>
          <p:cNvSpPr/>
          <p:nvPr/>
        </p:nvSpPr>
        <p:spPr>
          <a:xfrm>
            <a:off x="6318400" y="4524725"/>
            <a:ext cx="678900" cy="3132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45</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736"/>
        <p:cNvGrpSpPr/>
        <p:nvPr/>
      </p:nvGrpSpPr>
      <p:grpSpPr>
        <a:xfrm>
          <a:off x="0" y="0"/>
          <a:ext cx="0" cy="0"/>
          <a:chOff x="0" y="0"/>
          <a:chExt cx="0" cy="0"/>
        </a:xfrm>
      </p:grpSpPr>
      <p:sp>
        <p:nvSpPr>
          <p:cNvPr id="737" name="Google Shape;737;p94"/>
          <p:cNvSpPr txBox="1">
            <a:spLocks noGrp="1"/>
          </p:cNvSpPr>
          <p:nvPr>
            <p:ph type="title"/>
          </p:nvPr>
        </p:nvSpPr>
        <p:spPr>
          <a:xfrm>
            <a:off x="221975" y="142150"/>
            <a:ext cx="8642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What?</a:t>
            </a:r>
            <a:r>
              <a:rPr lang="en"/>
              <a:t>   </a:t>
            </a:r>
            <a:r>
              <a:rPr lang="en" b="1"/>
              <a:t>Minimum Scope is also Eliminated</a:t>
            </a:r>
            <a:endParaRPr b="1"/>
          </a:p>
        </p:txBody>
      </p:sp>
      <p:graphicFrame>
        <p:nvGraphicFramePr>
          <p:cNvPr id="738" name="Google Shape;738;p94"/>
          <p:cNvGraphicFramePr/>
          <p:nvPr/>
        </p:nvGraphicFramePr>
        <p:xfrm>
          <a:off x="222000" y="778950"/>
          <a:ext cx="8732875" cy="4191504"/>
        </p:xfrm>
        <a:graphic>
          <a:graphicData uri="http://schemas.openxmlformats.org/drawingml/2006/table">
            <a:tbl>
              <a:tblPr>
                <a:noFill/>
                <a:tableStyleId>{5B5928E9-F772-44D9-A7FD-B1D582639974}</a:tableStyleId>
              </a:tblPr>
              <a:tblGrid>
                <a:gridCol w="1717150">
                  <a:extLst>
                    <a:ext uri="{9D8B030D-6E8A-4147-A177-3AD203B41FA5}">
                      <a16:colId xmlns:a16="http://schemas.microsoft.com/office/drawing/2014/main" val="20000"/>
                    </a:ext>
                  </a:extLst>
                </a:gridCol>
                <a:gridCol w="2338575">
                  <a:extLst>
                    <a:ext uri="{9D8B030D-6E8A-4147-A177-3AD203B41FA5}">
                      <a16:colId xmlns:a16="http://schemas.microsoft.com/office/drawing/2014/main" val="20001"/>
                    </a:ext>
                  </a:extLst>
                </a:gridCol>
                <a:gridCol w="2338575">
                  <a:extLst>
                    <a:ext uri="{9D8B030D-6E8A-4147-A177-3AD203B41FA5}">
                      <a16:colId xmlns:a16="http://schemas.microsoft.com/office/drawing/2014/main" val="20002"/>
                    </a:ext>
                  </a:extLst>
                </a:gridCol>
                <a:gridCol w="2338575">
                  <a:extLst>
                    <a:ext uri="{9D8B030D-6E8A-4147-A177-3AD203B41FA5}">
                      <a16:colId xmlns:a16="http://schemas.microsoft.com/office/drawing/2014/main" val="20003"/>
                    </a:ext>
                  </a:extLst>
                </a:gridCol>
              </a:tblGrid>
              <a:tr h="381825">
                <a:tc>
                  <a:txBody>
                    <a:bodyPr/>
                    <a:lstStyle/>
                    <a:p>
                      <a:pPr marL="0" lvl="0" indent="0" algn="ctr" rtl="0">
                        <a:spcBef>
                          <a:spcPts val="0"/>
                        </a:spcBef>
                        <a:spcAft>
                          <a:spcPts val="0"/>
                        </a:spcAft>
                        <a:buNone/>
                      </a:pPr>
                      <a:r>
                        <a:rPr lang="en" sz="1800" b="1"/>
                        <a:t>Effort by Area</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Minimum</a:t>
                      </a:r>
                      <a:endParaRPr sz="1800" b="1"/>
                    </a:p>
                  </a:txBody>
                  <a:tcPr marL="45700" marR="45700" marT="45700" marB="45700">
                    <a:lnR w="9525" cap="flat" cmpd="sng">
                      <a:solidFill>
                        <a:srgbClr val="9E9E9E"/>
                      </a:solidFill>
                      <a:prstDash val="solid"/>
                      <a:round/>
                      <a:headEnd type="none" w="sm" len="sm"/>
                      <a:tailEnd type="none" w="sm" len="sm"/>
                    </a:lnR>
                    <a:solidFill>
                      <a:srgbClr val="D9D9D9"/>
                    </a:solidFill>
                  </a:tcPr>
                </a:tc>
                <a:tc>
                  <a:txBody>
                    <a:bodyPr/>
                    <a:lstStyle/>
                    <a:p>
                      <a:pPr marL="0" lvl="0" indent="0" algn="ctr" rtl="0">
                        <a:spcBef>
                          <a:spcPts val="0"/>
                        </a:spcBef>
                        <a:spcAft>
                          <a:spcPts val="0"/>
                        </a:spcAft>
                        <a:buNone/>
                      </a:pPr>
                      <a:r>
                        <a:rPr lang="en" sz="1800" b="1">
                          <a:solidFill>
                            <a:srgbClr val="B7B7B7"/>
                          </a:solidFill>
                        </a:rPr>
                        <a:t>Intermediate</a:t>
                      </a:r>
                      <a:endParaRPr sz="1800" b="1">
                        <a:solidFill>
                          <a:srgbClr val="B7B7B7"/>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CCCCCC"/>
                    </a:solidFill>
                  </a:tcPr>
                </a:tc>
                <a:tc>
                  <a:txBody>
                    <a:bodyPr/>
                    <a:lstStyle/>
                    <a:p>
                      <a:pPr marL="0" lvl="0" indent="0" algn="ctr" rtl="0">
                        <a:spcBef>
                          <a:spcPts val="0"/>
                        </a:spcBef>
                        <a:spcAft>
                          <a:spcPts val="0"/>
                        </a:spcAft>
                        <a:buNone/>
                      </a:pPr>
                      <a:r>
                        <a:rPr lang="en" sz="1800" b="1"/>
                        <a:t>Expanded</a:t>
                      </a:r>
                      <a:endParaRPr sz="1800" b="1"/>
                    </a:p>
                  </a:txBody>
                  <a:tcPr marL="45700" marR="45700" marT="45700" marB="45700">
                    <a:lnL w="9525" cap="flat" cmpd="sng">
                      <a:solidFill>
                        <a:srgbClr val="9E9E9E"/>
                      </a:solidFill>
                      <a:prstDash val="solid"/>
                      <a:round/>
                      <a:headEnd type="none" w="sm" len="sm"/>
                      <a:tailEnd type="none" w="sm" len="sm"/>
                    </a:lnL>
                    <a:solidFill>
                      <a:srgbClr val="B7B7B7"/>
                    </a:solidFill>
                  </a:tcPr>
                </a:tc>
                <a:extLst>
                  <a:ext uri="{0D108BD9-81ED-4DB2-BD59-A6C34878D82A}">
                    <a16:rowId xmlns:a16="http://schemas.microsoft.com/office/drawing/2014/main" val="10000"/>
                  </a:ext>
                </a:extLst>
              </a:tr>
              <a:tr h="381825">
                <a:tc>
                  <a:txBody>
                    <a:bodyPr/>
                    <a:lstStyle/>
                    <a:p>
                      <a:pPr marL="0" lvl="0" indent="0" algn="ctr" rtl="0">
                        <a:spcBef>
                          <a:spcPts val="0"/>
                        </a:spcBef>
                        <a:spcAft>
                          <a:spcPts val="0"/>
                        </a:spcAft>
                        <a:buNone/>
                      </a:pPr>
                      <a:r>
                        <a:rPr lang="en" b="1"/>
                        <a:t>Kitchen</a:t>
                      </a:r>
                      <a:endParaRPr b="1"/>
                    </a:p>
                  </a:txBody>
                  <a:tcPr marL="45700" marR="45700" marT="45700" marB="45700">
                    <a:solidFill>
                      <a:srgbClr val="EFEFEF"/>
                    </a:solidFill>
                  </a:tcPr>
                </a:tc>
                <a:tc>
                  <a:txBody>
                    <a:bodyPr/>
                    <a:lstStyle/>
                    <a:p>
                      <a:pPr marL="0" lvl="0" indent="0" algn="ctr" rtl="0">
                        <a:spcBef>
                          <a:spcPts val="0"/>
                        </a:spcBef>
                        <a:spcAft>
                          <a:spcPts val="0"/>
                        </a:spcAft>
                        <a:buNone/>
                      </a:pPr>
                      <a:r>
                        <a:rPr lang="en" b="1"/>
                        <a:t>Keep same footprint.</a:t>
                      </a:r>
                      <a:endParaRPr b="1"/>
                    </a:p>
                    <a:p>
                      <a:pPr marL="0" lvl="0" indent="0" algn="ctr" rtl="0">
                        <a:spcBef>
                          <a:spcPts val="0"/>
                        </a:spcBef>
                        <a:spcAft>
                          <a:spcPts val="0"/>
                        </a:spcAft>
                        <a:buNone/>
                      </a:pPr>
                      <a:r>
                        <a:rPr lang="en"/>
                        <a:t>Replace/repair equipment.</a:t>
                      </a:r>
                      <a:endParaRPr/>
                    </a:p>
                  </a:txBody>
                  <a:tcPr marL="45700" marR="45700" marT="45700" marB="45700">
                    <a:lnR w="9525" cap="flat" cmpd="sng">
                      <a:solidFill>
                        <a:srgbClr val="9E9E9E"/>
                      </a:solidFill>
                      <a:prstDash val="solid"/>
                      <a:round/>
                      <a:headEnd type="none" w="sm" len="sm"/>
                      <a:tailEnd type="none" w="sm" len="sm"/>
                    </a:lnR>
                  </a:tcPr>
                </a:tc>
                <a:tc>
                  <a:txBody>
                    <a:bodyPr/>
                    <a:lstStyle/>
                    <a:p>
                      <a:pPr marL="0" lvl="0" indent="0" algn="ctr" rtl="0">
                        <a:spcBef>
                          <a:spcPts val="0"/>
                        </a:spcBef>
                        <a:spcAft>
                          <a:spcPts val="0"/>
                        </a:spcAft>
                        <a:buNone/>
                      </a:pPr>
                      <a:r>
                        <a:rPr lang="en" b="1">
                          <a:solidFill>
                            <a:srgbClr val="B7B7B7"/>
                          </a:solidFill>
                        </a:rPr>
                        <a:t>Keep &amp; expand footprint.</a:t>
                      </a:r>
                      <a:endParaRPr b="1">
                        <a:solidFill>
                          <a:srgbClr val="B7B7B7"/>
                        </a:solidFill>
                      </a:endParaRPr>
                    </a:p>
                    <a:p>
                      <a:pPr marL="0" lvl="0" indent="0" algn="ctr" rtl="0">
                        <a:spcBef>
                          <a:spcPts val="0"/>
                        </a:spcBef>
                        <a:spcAft>
                          <a:spcPts val="0"/>
                        </a:spcAft>
                        <a:buNone/>
                      </a:pPr>
                      <a:r>
                        <a:rPr lang="en">
                          <a:solidFill>
                            <a:srgbClr val="B7B7B7"/>
                          </a:solidFill>
                        </a:rPr>
                        <a:t>Replace/repair equipment.</a:t>
                      </a:r>
                      <a:endParaRPr>
                        <a:solidFill>
                          <a:srgbClr val="B7B7B7"/>
                        </a:solidFill>
                      </a:endParaRPr>
                    </a:p>
                    <a:p>
                      <a:pPr marL="0" lvl="0" indent="0" algn="ctr" rtl="0">
                        <a:spcBef>
                          <a:spcPts val="0"/>
                        </a:spcBef>
                        <a:spcAft>
                          <a:spcPts val="0"/>
                        </a:spcAft>
                        <a:buNone/>
                      </a:pPr>
                      <a:r>
                        <a:rPr lang="en" b="1">
                          <a:solidFill>
                            <a:srgbClr val="B7B7B7"/>
                          </a:solidFill>
                        </a:rPr>
                        <a:t>Rebuild shed, raise floor</a:t>
                      </a:r>
                      <a:r>
                        <a:rPr lang="en">
                          <a:solidFill>
                            <a:srgbClr val="B7B7B7"/>
                          </a:solidFill>
                        </a:rPr>
                        <a:t>.</a:t>
                      </a:r>
                      <a:endParaRPr>
                        <a:solidFill>
                          <a:srgbClr val="B7B7B7"/>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t>Build new kitchen </a:t>
                      </a:r>
                      <a:r>
                        <a:rPr lang="en" sz="1300" b="1"/>
                        <a:t>building</a:t>
                      </a:r>
                      <a:endParaRPr sz="1300" b="1"/>
                    </a:p>
                    <a:p>
                      <a:pPr marL="0" lvl="0" indent="0" algn="ctr" rtl="0">
                        <a:spcBef>
                          <a:spcPts val="0"/>
                        </a:spcBef>
                        <a:spcAft>
                          <a:spcPts val="0"/>
                        </a:spcAft>
                        <a:buNone/>
                      </a:pPr>
                      <a:r>
                        <a:rPr lang="en">
                          <a:solidFill>
                            <a:schemeClr val="dk1"/>
                          </a:solidFill>
                        </a:rPr>
                        <a:t>Replace/repair equipment.</a:t>
                      </a:r>
                      <a:br>
                        <a:rPr lang="en">
                          <a:solidFill>
                            <a:schemeClr val="dk1"/>
                          </a:solidFill>
                        </a:rPr>
                      </a:br>
                      <a:r>
                        <a:rPr lang="en" b="1"/>
                        <a:t>Add grill within kitchen.</a:t>
                      </a:r>
                      <a:endParaRPr b="1"/>
                    </a:p>
                  </a:txBody>
                  <a:tcPr marL="45700" marR="45700" marT="45700" marB="45700">
                    <a:lnL w="9525" cap="flat" cmpd="sng">
                      <a:solidFill>
                        <a:srgbClr val="9E9E9E"/>
                      </a:solidFill>
                      <a:prstDash val="solid"/>
                      <a:round/>
                      <a:headEnd type="none" w="sm" len="sm"/>
                      <a:tailEnd type="none" w="sm" len="sm"/>
                    </a:lnL>
                    <a:solidFill>
                      <a:srgbClr val="00FF00"/>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b="1"/>
                        <a:t>Dining Room</a:t>
                      </a:r>
                      <a:endParaRPr b="1"/>
                    </a:p>
                  </a:txBody>
                  <a:tcPr marL="45700" marR="45700" marT="45700" marB="45700">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rgbClr val="FFFFFF"/>
                          </a:solidFill>
                        </a:rPr>
                        <a:t>Keep existing. </a:t>
                      </a:r>
                      <a:endParaRPr>
                        <a:solidFill>
                          <a:srgbClr val="FFFFFF"/>
                        </a:solidFill>
                      </a:endParaRPr>
                    </a:p>
                    <a:p>
                      <a:pPr marL="0" lvl="0" indent="0" algn="ctr" rtl="0">
                        <a:spcBef>
                          <a:spcPts val="0"/>
                        </a:spcBef>
                        <a:spcAft>
                          <a:spcPts val="0"/>
                        </a:spcAft>
                        <a:buNone/>
                      </a:pPr>
                      <a:r>
                        <a:rPr lang="en">
                          <a:solidFill>
                            <a:srgbClr val="FFFFFF"/>
                          </a:solidFill>
                        </a:rPr>
                        <a:t>Not ADA code compliant.</a:t>
                      </a:r>
                      <a:endParaRPr>
                        <a:solidFill>
                          <a:srgbClr val="FFFFFF"/>
                        </a:solidFill>
                      </a:endParaRPr>
                    </a:p>
                  </a:txBody>
                  <a:tcPr marL="45700" marR="45700" marT="45700" marB="45700">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b="1">
                          <a:solidFill>
                            <a:srgbClr val="B7B7B7"/>
                          </a:solidFill>
                        </a:rPr>
                        <a:t>Keep and expand existing</a:t>
                      </a:r>
                      <a:endParaRPr b="1">
                        <a:solidFill>
                          <a:srgbClr val="B7B7B7"/>
                        </a:solidFill>
                      </a:endParaRPr>
                    </a:p>
                    <a:p>
                      <a:pPr marL="0" lvl="0" indent="0" algn="ctr" rtl="0">
                        <a:spcBef>
                          <a:spcPts val="0"/>
                        </a:spcBef>
                        <a:spcAft>
                          <a:spcPts val="0"/>
                        </a:spcAft>
                        <a:buNone/>
                      </a:pPr>
                      <a:r>
                        <a:rPr lang="en">
                          <a:solidFill>
                            <a:srgbClr val="B7B7B7"/>
                          </a:solidFill>
                        </a:rPr>
                        <a:t>Rebuild and expand porch</a:t>
                      </a:r>
                      <a:endParaRPr>
                        <a:solidFill>
                          <a:srgbClr val="B7B7B7"/>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t>Rebuild new Dining Room</a:t>
                      </a:r>
                      <a:r>
                        <a:rPr lang="en"/>
                        <a:t> by repurposing old kitchen</a:t>
                      </a:r>
                      <a:endParaRPr/>
                    </a:p>
                  </a:txBody>
                  <a:tcPr marL="45700" marR="45700" marT="45700" marB="45700">
                    <a:lnL w="9525" cap="flat" cmpd="sng">
                      <a:solidFill>
                        <a:srgbClr val="9E9E9E"/>
                      </a:solidFill>
                      <a:prstDash val="solid"/>
                      <a:round/>
                      <a:headEnd type="none" w="sm" len="sm"/>
                      <a:tailEnd type="none" w="sm" len="sm"/>
                    </a:lnL>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b="1"/>
                        <a:t>Accessibility </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rgbClr val="FFFFFF"/>
                          </a:solidFill>
                        </a:rPr>
                        <a:t>Replace Jill with 1 ADA bathroom. Not compliant.</a:t>
                      </a:r>
                      <a:endParaRPr>
                        <a:solidFill>
                          <a:srgbClr val="FFFFFF"/>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0000"/>
                    </a:solidFill>
                  </a:tcPr>
                </a:tc>
                <a:tc>
                  <a:txBody>
                    <a:bodyPr/>
                    <a:lstStyle/>
                    <a:p>
                      <a:pPr marL="0" lvl="0" indent="0" algn="ctr" rtl="0">
                        <a:spcBef>
                          <a:spcPts val="0"/>
                        </a:spcBef>
                        <a:spcAft>
                          <a:spcPts val="0"/>
                        </a:spcAft>
                        <a:buNone/>
                      </a:pPr>
                      <a:r>
                        <a:rPr lang="en">
                          <a:solidFill>
                            <a:srgbClr val="B7B7B7"/>
                          </a:solidFill>
                        </a:rPr>
                        <a:t>Build </a:t>
                      </a:r>
                      <a:r>
                        <a:rPr lang="en" b="1">
                          <a:solidFill>
                            <a:srgbClr val="B7B7B7"/>
                          </a:solidFill>
                        </a:rPr>
                        <a:t>1 new ADA </a:t>
                      </a:r>
                      <a:br>
                        <a:rPr lang="en" b="1">
                          <a:solidFill>
                            <a:srgbClr val="B7B7B7"/>
                          </a:solidFill>
                        </a:rPr>
                      </a:br>
                      <a:r>
                        <a:rPr lang="en">
                          <a:solidFill>
                            <a:srgbClr val="B7B7B7"/>
                          </a:solidFill>
                        </a:rPr>
                        <a:t>Bathroom.</a:t>
                      </a:r>
                      <a:endParaRPr b="1">
                        <a:solidFill>
                          <a:srgbClr val="B7B7B7"/>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Build </a:t>
                      </a:r>
                      <a:r>
                        <a:rPr lang="en" b="1"/>
                        <a:t>2 new ADA </a:t>
                      </a:r>
                      <a:r>
                        <a:rPr lang="en"/>
                        <a:t>bathrooms</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289875">
                <a:tc>
                  <a:txBody>
                    <a:bodyPr/>
                    <a:lstStyle/>
                    <a:p>
                      <a:pPr marL="0" lvl="0" indent="0" algn="ctr" rtl="0">
                        <a:spcBef>
                          <a:spcPts val="0"/>
                        </a:spcBef>
                        <a:spcAft>
                          <a:spcPts val="0"/>
                        </a:spcAft>
                        <a:buNone/>
                      </a:pPr>
                      <a:r>
                        <a:rPr lang="en" b="1"/>
                        <a:t>Gross Footprint</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2,650 ft</a:t>
                      </a:r>
                      <a:r>
                        <a:rPr lang="en" baseline="30000"/>
                        <a:t>2</a:t>
                      </a:r>
                      <a:endParaRPr baseline="30000"/>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B7B7B7"/>
                          </a:solidFill>
                        </a:rPr>
                        <a:t>2,800 ft</a:t>
                      </a:r>
                      <a:r>
                        <a:rPr lang="en" baseline="30000">
                          <a:solidFill>
                            <a:srgbClr val="B7B7B7"/>
                          </a:solidFill>
                        </a:rPr>
                        <a:t>2</a:t>
                      </a:r>
                      <a:endParaRPr b="1">
                        <a:solidFill>
                          <a:srgbClr val="B7B7B7"/>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solidFill>
                            <a:schemeClr val="dk1"/>
                          </a:solidFill>
                        </a:rPr>
                        <a:t>3,425 ft</a:t>
                      </a:r>
                      <a:r>
                        <a:rPr lang="en" baseline="30000">
                          <a:solidFill>
                            <a:schemeClr val="dk1"/>
                          </a:solidFill>
                        </a:rPr>
                        <a:t>2</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r h="289875">
                <a:tc>
                  <a:txBody>
                    <a:bodyPr/>
                    <a:lstStyle/>
                    <a:p>
                      <a:pPr marL="0" lvl="0" indent="0" algn="ctr" rtl="0">
                        <a:spcBef>
                          <a:spcPts val="0"/>
                        </a:spcBef>
                        <a:spcAft>
                          <a:spcPts val="0"/>
                        </a:spcAft>
                        <a:buNone/>
                      </a:pPr>
                      <a:r>
                        <a:rPr lang="en" b="1"/>
                        <a:t>Fire Code Building Occupancy</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103</a:t>
                      </a:r>
                      <a:endParaRPr/>
                    </a:p>
                    <a:p>
                      <a:pPr marL="0" lvl="0" indent="0" algn="ctr" rtl="0">
                        <a:spcBef>
                          <a:spcPts val="0"/>
                        </a:spcBef>
                        <a:spcAft>
                          <a:spcPts val="0"/>
                        </a:spcAft>
                        <a:buNone/>
                      </a:pPr>
                      <a:r>
                        <a:rPr lang="en" b="1"/>
                        <a:t>No change, no triggers.</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B7B7B7"/>
                          </a:solidFill>
                        </a:rPr>
                        <a:t>114</a:t>
                      </a:r>
                      <a:endParaRPr>
                        <a:solidFill>
                          <a:srgbClr val="B7B7B7"/>
                        </a:solidFill>
                      </a:endParaRPr>
                    </a:p>
                    <a:p>
                      <a:pPr marL="0" lvl="0" indent="0" algn="ctr" rtl="0">
                        <a:spcBef>
                          <a:spcPts val="0"/>
                        </a:spcBef>
                        <a:spcAft>
                          <a:spcPts val="0"/>
                        </a:spcAft>
                        <a:buNone/>
                      </a:pPr>
                      <a:r>
                        <a:rPr lang="en">
                          <a:solidFill>
                            <a:srgbClr val="B7B7B7"/>
                          </a:solidFill>
                        </a:rPr>
                        <a:t>Requires a firewall </a:t>
                      </a:r>
                      <a:br>
                        <a:rPr lang="en">
                          <a:solidFill>
                            <a:srgbClr val="B7B7B7"/>
                          </a:solidFill>
                        </a:rPr>
                      </a:br>
                      <a:r>
                        <a:rPr lang="en">
                          <a:solidFill>
                            <a:srgbClr val="B7B7B7"/>
                          </a:solidFill>
                        </a:rPr>
                        <a:t>or sprinkler system</a:t>
                      </a:r>
                      <a:endParaRPr b="1">
                        <a:solidFill>
                          <a:srgbClr val="B7B7B7"/>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139</a:t>
                      </a:r>
                      <a:endParaRPr/>
                    </a:p>
                    <a:p>
                      <a:pPr marL="0" lvl="0" indent="0" algn="ctr" rtl="0">
                        <a:spcBef>
                          <a:spcPts val="0"/>
                        </a:spcBef>
                        <a:spcAft>
                          <a:spcPts val="0"/>
                        </a:spcAft>
                        <a:buNone/>
                      </a:pPr>
                      <a:r>
                        <a:rPr lang="en">
                          <a:solidFill>
                            <a:schemeClr val="dk1"/>
                          </a:solidFill>
                        </a:rPr>
                        <a:t>Firewall between dining room and lodge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r h="289875">
                <a:tc>
                  <a:txBody>
                    <a:bodyPr/>
                    <a:lstStyle/>
                    <a:p>
                      <a:pPr marL="0" lvl="0" indent="0" algn="ctr" rtl="0">
                        <a:spcBef>
                          <a:spcPts val="0"/>
                        </a:spcBef>
                        <a:spcAft>
                          <a:spcPts val="0"/>
                        </a:spcAft>
                        <a:buNone/>
                      </a:pPr>
                      <a:r>
                        <a:rPr lang="en" b="1"/>
                        <a:t>Living Area</a:t>
                      </a:r>
                      <a:endParaRPr b="1"/>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No change.</a:t>
                      </a:r>
                      <a:endParaRPr/>
                    </a:p>
                  </a:txBody>
                  <a:tcPr marL="45700" marR="45700" marT="45700" marB="45700">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B7B7B7"/>
                          </a:solidFill>
                        </a:rPr>
                        <a:t>No change.</a:t>
                      </a:r>
                      <a:endParaRPr>
                        <a:solidFill>
                          <a:srgbClr val="B7B7B7"/>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t>Expand to entire Lodge</a:t>
                      </a:r>
                      <a:r>
                        <a:rPr lang="en"/>
                        <a:t>.</a:t>
                      </a:r>
                      <a:endParaRPr/>
                    </a:p>
                  </a:txBody>
                  <a:tcPr marL="45700" marR="45700" marT="45700" marB="45700">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00FF00"/>
                    </a:solidFill>
                  </a:tcPr>
                </a:tc>
                <a:extLst>
                  <a:ext uri="{0D108BD9-81ED-4DB2-BD59-A6C34878D82A}">
                    <a16:rowId xmlns:a16="http://schemas.microsoft.com/office/drawing/2014/main" val="10006"/>
                  </a:ext>
                </a:extLst>
              </a:tr>
              <a:tr h="278700">
                <a:tc>
                  <a:txBody>
                    <a:bodyPr/>
                    <a:lstStyle/>
                    <a:p>
                      <a:pPr marL="0" lvl="0" indent="0" algn="ctr" rtl="0">
                        <a:spcBef>
                          <a:spcPts val="0"/>
                        </a:spcBef>
                        <a:spcAft>
                          <a:spcPts val="0"/>
                        </a:spcAft>
                        <a:buNone/>
                      </a:pPr>
                      <a:r>
                        <a:rPr lang="en" b="1"/>
                        <a:t>Sustainability</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Solar is scalable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
                          <a:solidFill>
                            <a:srgbClr val="B7B7B7"/>
                          </a:solidFill>
                        </a:rPr>
                        <a:t>Solar is scalable</a:t>
                      </a:r>
                      <a:endParaRPr>
                        <a:solidFill>
                          <a:srgbClr val="B7B7B7"/>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Solar is scalable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7"/>
                  </a:ext>
                </a:extLst>
              </a:tr>
              <a:tr h="396200">
                <a:tc>
                  <a:txBody>
                    <a:bodyPr/>
                    <a:lstStyle/>
                    <a:p>
                      <a:pPr marL="0" lvl="0" indent="0" algn="ctr" rtl="0">
                        <a:spcBef>
                          <a:spcPts val="0"/>
                        </a:spcBef>
                        <a:spcAft>
                          <a:spcPts val="0"/>
                        </a:spcAft>
                        <a:buNone/>
                      </a:pPr>
                      <a:r>
                        <a:rPr lang="en" b="1"/>
                        <a:t>Cost Estimate</a:t>
                      </a:r>
                      <a:endParaRPr b="1"/>
                    </a:p>
                  </a:txBody>
                  <a:tcPr marL="45700" marR="45700" marT="45700" marB="45700">
                    <a:lnT w="9525" cap="flat" cmpd="sng">
                      <a:solidFill>
                        <a:srgbClr val="9E9E9E"/>
                      </a:solidFill>
                      <a:prstDash val="solid"/>
                      <a:round/>
                      <a:headEnd type="none" w="sm" len="sm"/>
                      <a:tailEnd type="none" w="sm" len="sm"/>
                    </a:lnT>
                    <a:solidFill>
                      <a:srgbClr val="EFEFEF"/>
                    </a:solidFill>
                  </a:tcPr>
                </a:tc>
                <a:tc>
                  <a:txBody>
                    <a:bodyPr/>
                    <a:lstStyle/>
                    <a:p>
                      <a:pPr marL="0" lvl="0" indent="0" algn="ctr" rtl="0">
                        <a:spcBef>
                          <a:spcPts val="0"/>
                        </a:spcBef>
                        <a:spcAft>
                          <a:spcPts val="0"/>
                        </a:spcAft>
                        <a:buNone/>
                      </a:pPr>
                      <a:r>
                        <a:rPr lang="en"/>
                        <a:t>TBD</a:t>
                      </a:r>
                      <a:endParaRPr/>
                    </a:p>
                  </a:txBody>
                  <a:tcPr marL="45700" marR="45700" marT="45700" marB="45700">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solidFill>
                      <a:srgbClr val="FFFF00"/>
                    </a:solidFill>
                  </a:tcPr>
                </a:tc>
                <a:tc>
                  <a:txBody>
                    <a:bodyPr/>
                    <a:lstStyle/>
                    <a:p>
                      <a:pPr marL="0" lvl="0" indent="0" algn="ctr" rtl="0">
                        <a:spcBef>
                          <a:spcPts val="0"/>
                        </a:spcBef>
                        <a:spcAft>
                          <a:spcPts val="0"/>
                        </a:spcAft>
                        <a:buNone/>
                      </a:pPr>
                      <a:r>
                        <a:rPr lang="en">
                          <a:solidFill>
                            <a:srgbClr val="B7B7B7"/>
                          </a:solidFill>
                        </a:rPr>
                        <a:t>TBD</a:t>
                      </a:r>
                      <a:endParaRPr>
                        <a:solidFill>
                          <a:srgbClr val="B7B7B7"/>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t>TBD</a:t>
                      </a:r>
                      <a:endParaRPr/>
                    </a:p>
                  </a:txBody>
                  <a:tcPr marL="45700" marR="45700" marT="45700" marB="45700">
                    <a:lnL w="9525" cap="flat" cmpd="sng">
                      <a:solidFill>
                        <a:srgbClr val="9E9E9E"/>
                      </a:solidFill>
                      <a:prstDash val="solid"/>
                      <a:round/>
                      <a:headEnd type="none" w="sm" len="sm"/>
                      <a:tailEnd type="none" w="sm" len="sm"/>
                    </a:lnL>
                    <a:lnT w="9525" cap="flat" cmpd="sng">
                      <a:solidFill>
                        <a:srgbClr val="9E9E9E"/>
                      </a:solidFill>
                      <a:prstDash val="solid"/>
                      <a:round/>
                      <a:headEnd type="none" w="sm" len="sm"/>
                      <a:tailEnd type="none" w="sm" len="sm"/>
                    </a:lnT>
                    <a:solidFill>
                      <a:srgbClr val="FFFF00"/>
                    </a:solidFill>
                  </a:tcPr>
                </a:tc>
                <a:extLst>
                  <a:ext uri="{0D108BD9-81ED-4DB2-BD59-A6C34878D82A}">
                    <a16:rowId xmlns:a16="http://schemas.microsoft.com/office/drawing/2014/main" val="10008"/>
                  </a:ext>
                </a:extLst>
              </a:tr>
            </a:tbl>
          </a:graphicData>
        </a:graphic>
      </p:graphicFrame>
      <p:sp>
        <p:nvSpPr>
          <p:cNvPr id="739" name="Google Shape;739;p94"/>
          <p:cNvSpPr/>
          <p:nvPr/>
        </p:nvSpPr>
        <p:spPr>
          <a:xfrm>
            <a:off x="4172832" y="1886250"/>
            <a:ext cx="2421900" cy="3132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94"/>
          <p:cNvSpPr/>
          <p:nvPr/>
        </p:nvSpPr>
        <p:spPr>
          <a:xfrm>
            <a:off x="4172832" y="2571750"/>
            <a:ext cx="2421900" cy="3132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94"/>
          <p:cNvSpPr/>
          <p:nvPr/>
        </p:nvSpPr>
        <p:spPr>
          <a:xfrm>
            <a:off x="4172832" y="3922825"/>
            <a:ext cx="2421900" cy="3132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94"/>
          <p:cNvSpPr/>
          <p:nvPr/>
        </p:nvSpPr>
        <p:spPr>
          <a:xfrm>
            <a:off x="4172832" y="1143950"/>
            <a:ext cx="2421900" cy="3132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94"/>
          <p:cNvSpPr/>
          <p:nvPr/>
        </p:nvSpPr>
        <p:spPr>
          <a:xfrm>
            <a:off x="4172832" y="4524725"/>
            <a:ext cx="2421900" cy="313200"/>
          </a:xfrm>
          <a:prstGeom prst="rightArrow">
            <a:avLst>
              <a:gd name="adj1" fmla="val 50000"/>
              <a:gd name="adj2" fmla="val 50000"/>
            </a:avLst>
          </a:prstGeom>
          <a:solidFill>
            <a:srgbClr val="00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46</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5"/>
          <p:cNvSpPr txBox="1">
            <a:spLocks noGrp="1"/>
          </p:cNvSpPr>
          <p:nvPr>
            <p:ph type="title"/>
          </p:nvPr>
        </p:nvSpPr>
        <p:spPr>
          <a:xfrm>
            <a:off x="221975" y="142150"/>
            <a:ext cx="86421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What?</a:t>
            </a:r>
            <a:r>
              <a:rPr lang="en"/>
              <a:t>     </a:t>
            </a:r>
            <a:r>
              <a:rPr lang="en" b="1"/>
              <a:t>Expanded Scope Recommended</a:t>
            </a:r>
            <a:endParaRPr b="1"/>
          </a:p>
        </p:txBody>
      </p:sp>
      <p:graphicFrame>
        <p:nvGraphicFramePr>
          <p:cNvPr id="750" name="Google Shape;750;p95"/>
          <p:cNvGraphicFramePr/>
          <p:nvPr/>
        </p:nvGraphicFramePr>
        <p:xfrm>
          <a:off x="222000" y="778950"/>
          <a:ext cx="8732875" cy="4191569"/>
        </p:xfrm>
        <a:graphic>
          <a:graphicData uri="http://schemas.openxmlformats.org/drawingml/2006/table">
            <a:tbl>
              <a:tblPr>
                <a:noFill/>
                <a:tableStyleId>{5B5928E9-F772-44D9-A7FD-B1D582639974}</a:tableStyleId>
              </a:tblPr>
              <a:tblGrid>
                <a:gridCol w="1717150">
                  <a:extLst>
                    <a:ext uri="{9D8B030D-6E8A-4147-A177-3AD203B41FA5}">
                      <a16:colId xmlns:a16="http://schemas.microsoft.com/office/drawing/2014/main" val="20000"/>
                    </a:ext>
                  </a:extLst>
                </a:gridCol>
                <a:gridCol w="2338575">
                  <a:extLst>
                    <a:ext uri="{9D8B030D-6E8A-4147-A177-3AD203B41FA5}">
                      <a16:colId xmlns:a16="http://schemas.microsoft.com/office/drawing/2014/main" val="20001"/>
                    </a:ext>
                  </a:extLst>
                </a:gridCol>
                <a:gridCol w="2338575">
                  <a:extLst>
                    <a:ext uri="{9D8B030D-6E8A-4147-A177-3AD203B41FA5}">
                      <a16:colId xmlns:a16="http://schemas.microsoft.com/office/drawing/2014/main" val="20002"/>
                    </a:ext>
                  </a:extLst>
                </a:gridCol>
                <a:gridCol w="2338575">
                  <a:extLst>
                    <a:ext uri="{9D8B030D-6E8A-4147-A177-3AD203B41FA5}">
                      <a16:colId xmlns:a16="http://schemas.microsoft.com/office/drawing/2014/main" val="20003"/>
                    </a:ext>
                  </a:extLst>
                </a:gridCol>
              </a:tblGrid>
              <a:tr h="381825">
                <a:tc>
                  <a:txBody>
                    <a:bodyPr/>
                    <a:lstStyle/>
                    <a:p>
                      <a:pPr marL="0" lvl="0" indent="0" algn="ctr" rtl="0">
                        <a:spcBef>
                          <a:spcPts val="0"/>
                        </a:spcBef>
                        <a:spcAft>
                          <a:spcPts val="0"/>
                        </a:spcAft>
                        <a:buNone/>
                      </a:pPr>
                      <a:r>
                        <a:rPr lang="en" sz="1800" b="1"/>
                        <a:t>Effort by Area</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Minimum</a:t>
                      </a:r>
                      <a:endParaRPr sz="1800" b="1"/>
                    </a:p>
                  </a:txBody>
                  <a:tcPr marL="45700" marR="45700" marT="45700" marB="45700">
                    <a:solidFill>
                      <a:srgbClr val="D9D9D9"/>
                    </a:solidFill>
                  </a:tcPr>
                </a:tc>
                <a:tc>
                  <a:txBody>
                    <a:bodyPr/>
                    <a:lstStyle/>
                    <a:p>
                      <a:pPr marL="0" lvl="0" indent="0" algn="ctr" rtl="0">
                        <a:spcBef>
                          <a:spcPts val="0"/>
                        </a:spcBef>
                        <a:spcAft>
                          <a:spcPts val="0"/>
                        </a:spcAft>
                        <a:buNone/>
                      </a:pPr>
                      <a:r>
                        <a:rPr lang="en" sz="1800" b="1"/>
                        <a:t>Intermediate</a:t>
                      </a:r>
                      <a:endParaRPr sz="1800" b="1"/>
                    </a:p>
                  </a:txBody>
                  <a:tcPr marL="45700" marR="45700" marT="45700" marB="45700">
                    <a:solidFill>
                      <a:srgbClr val="CCCCCC"/>
                    </a:solidFill>
                  </a:tcPr>
                </a:tc>
                <a:tc>
                  <a:txBody>
                    <a:bodyPr/>
                    <a:lstStyle/>
                    <a:p>
                      <a:pPr marL="0" lvl="0" indent="0" algn="ctr" rtl="0">
                        <a:spcBef>
                          <a:spcPts val="0"/>
                        </a:spcBef>
                        <a:spcAft>
                          <a:spcPts val="0"/>
                        </a:spcAft>
                        <a:buNone/>
                      </a:pPr>
                      <a:r>
                        <a:rPr lang="en" sz="1800" b="1"/>
                        <a:t>Expanded</a:t>
                      </a:r>
                      <a:endParaRPr sz="1800" b="1"/>
                    </a:p>
                  </a:txBody>
                  <a:tcPr marL="45700" marR="45700" marT="45700" marB="45700">
                    <a:solidFill>
                      <a:srgbClr val="B7B7B7"/>
                    </a:solidFill>
                  </a:tcPr>
                </a:tc>
                <a:extLst>
                  <a:ext uri="{0D108BD9-81ED-4DB2-BD59-A6C34878D82A}">
                    <a16:rowId xmlns:a16="http://schemas.microsoft.com/office/drawing/2014/main" val="10000"/>
                  </a:ext>
                </a:extLst>
              </a:tr>
              <a:tr h="381825">
                <a:tc>
                  <a:txBody>
                    <a:bodyPr/>
                    <a:lstStyle/>
                    <a:p>
                      <a:pPr marL="0" lvl="0" indent="0" algn="ctr" rtl="0">
                        <a:spcBef>
                          <a:spcPts val="0"/>
                        </a:spcBef>
                        <a:spcAft>
                          <a:spcPts val="0"/>
                        </a:spcAft>
                        <a:buNone/>
                      </a:pPr>
                      <a:r>
                        <a:rPr lang="en" b="1"/>
                        <a:t>Kitchen</a:t>
                      </a:r>
                      <a:endParaRPr b="1"/>
                    </a:p>
                  </a:txBody>
                  <a:tcPr marL="45700" marR="45700" marT="45700" marB="45700">
                    <a:solidFill>
                      <a:srgbClr val="EFEFEF"/>
                    </a:solidFill>
                  </a:tcPr>
                </a:tc>
                <a:tc>
                  <a:txBody>
                    <a:bodyPr/>
                    <a:lstStyle/>
                    <a:p>
                      <a:pPr marL="0" lvl="0" indent="0" algn="ctr" rtl="0">
                        <a:spcBef>
                          <a:spcPts val="0"/>
                        </a:spcBef>
                        <a:spcAft>
                          <a:spcPts val="0"/>
                        </a:spcAft>
                        <a:buNone/>
                      </a:pPr>
                      <a:r>
                        <a:rPr lang="en" b="1">
                          <a:solidFill>
                            <a:srgbClr val="666666"/>
                          </a:solidFill>
                        </a:rPr>
                        <a:t>Keep same footprint.</a:t>
                      </a:r>
                      <a:endParaRPr b="1">
                        <a:solidFill>
                          <a:srgbClr val="666666"/>
                        </a:solidFill>
                      </a:endParaRPr>
                    </a:p>
                    <a:p>
                      <a:pPr marL="0" lvl="0" indent="0" algn="ctr" rtl="0">
                        <a:spcBef>
                          <a:spcPts val="0"/>
                        </a:spcBef>
                        <a:spcAft>
                          <a:spcPts val="0"/>
                        </a:spcAft>
                        <a:buNone/>
                      </a:pPr>
                      <a:r>
                        <a:rPr lang="en">
                          <a:solidFill>
                            <a:srgbClr val="666666"/>
                          </a:solidFill>
                        </a:rPr>
                        <a:t>Replace/repair equipment.</a:t>
                      </a:r>
                      <a:endParaRPr>
                        <a:solidFill>
                          <a:srgbClr val="666666"/>
                        </a:solidFill>
                      </a:endParaRPr>
                    </a:p>
                  </a:txBody>
                  <a:tcPr marL="45700" marR="45700" marT="45700" marB="45700">
                    <a:solidFill>
                      <a:srgbClr val="F3F3F3"/>
                    </a:solidFill>
                  </a:tcPr>
                </a:tc>
                <a:tc>
                  <a:txBody>
                    <a:bodyPr/>
                    <a:lstStyle/>
                    <a:p>
                      <a:pPr marL="0" lvl="0" indent="0" algn="ctr" rtl="0">
                        <a:spcBef>
                          <a:spcPts val="0"/>
                        </a:spcBef>
                        <a:spcAft>
                          <a:spcPts val="0"/>
                        </a:spcAft>
                        <a:buNone/>
                      </a:pPr>
                      <a:r>
                        <a:rPr lang="en" b="1">
                          <a:solidFill>
                            <a:srgbClr val="666666"/>
                          </a:solidFill>
                        </a:rPr>
                        <a:t>Keep &amp; expand footprint.</a:t>
                      </a:r>
                      <a:endParaRPr b="1">
                        <a:solidFill>
                          <a:srgbClr val="666666"/>
                        </a:solidFill>
                      </a:endParaRPr>
                    </a:p>
                    <a:p>
                      <a:pPr marL="0" lvl="0" indent="0" algn="ctr" rtl="0">
                        <a:spcBef>
                          <a:spcPts val="0"/>
                        </a:spcBef>
                        <a:spcAft>
                          <a:spcPts val="0"/>
                        </a:spcAft>
                        <a:buNone/>
                      </a:pPr>
                      <a:r>
                        <a:rPr lang="en">
                          <a:solidFill>
                            <a:srgbClr val="666666"/>
                          </a:solidFill>
                        </a:rPr>
                        <a:t>Replace/repair equipment.</a:t>
                      </a:r>
                      <a:endParaRPr>
                        <a:solidFill>
                          <a:srgbClr val="666666"/>
                        </a:solidFill>
                      </a:endParaRPr>
                    </a:p>
                    <a:p>
                      <a:pPr marL="0" lvl="0" indent="0" algn="ctr" rtl="0">
                        <a:spcBef>
                          <a:spcPts val="0"/>
                        </a:spcBef>
                        <a:spcAft>
                          <a:spcPts val="0"/>
                        </a:spcAft>
                        <a:buNone/>
                      </a:pPr>
                      <a:r>
                        <a:rPr lang="en" b="1">
                          <a:solidFill>
                            <a:srgbClr val="666666"/>
                          </a:solidFill>
                        </a:rPr>
                        <a:t>Rebuild shed, raise floor</a:t>
                      </a:r>
                      <a:r>
                        <a:rPr lang="en">
                          <a:solidFill>
                            <a:srgbClr val="666666"/>
                          </a:solidFill>
                        </a:rPr>
                        <a:t>.</a:t>
                      </a:r>
                      <a:endParaRPr>
                        <a:solidFill>
                          <a:srgbClr val="666666"/>
                        </a:solidFill>
                      </a:endParaRPr>
                    </a:p>
                  </a:txBody>
                  <a:tcPr marL="45700" marR="45700" marT="45700" marB="45700">
                    <a:solidFill>
                      <a:srgbClr val="EFEFEF"/>
                    </a:solidFill>
                  </a:tcPr>
                </a:tc>
                <a:tc>
                  <a:txBody>
                    <a:bodyPr/>
                    <a:lstStyle/>
                    <a:p>
                      <a:pPr marL="0" lvl="0" indent="0" algn="ctr" rtl="0">
                        <a:spcBef>
                          <a:spcPts val="0"/>
                        </a:spcBef>
                        <a:spcAft>
                          <a:spcPts val="0"/>
                        </a:spcAft>
                        <a:buNone/>
                      </a:pPr>
                      <a:r>
                        <a:rPr lang="en" b="1"/>
                        <a:t>Build new kitchen </a:t>
                      </a:r>
                      <a:r>
                        <a:rPr lang="en" sz="1300" b="1"/>
                        <a:t>building</a:t>
                      </a:r>
                      <a:endParaRPr sz="1300" b="1"/>
                    </a:p>
                    <a:p>
                      <a:pPr marL="0" lvl="0" indent="0" algn="ctr" rtl="0">
                        <a:spcBef>
                          <a:spcPts val="0"/>
                        </a:spcBef>
                        <a:spcAft>
                          <a:spcPts val="0"/>
                        </a:spcAft>
                        <a:buNone/>
                      </a:pPr>
                      <a:r>
                        <a:rPr lang="en">
                          <a:solidFill>
                            <a:schemeClr val="dk1"/>
                          </a:solidFill>
                        </a:rPr>
                        <a:t>Replace/repair equipment.</a:t>
                      </a:r>
                      <a:br>
                        <a:rPr lang="en">
                          <a:solidFill>
                            <a:schemeClr val="dk1"/>
                          </a:solidFill>
                        </a:rPr>
                      </a:br>
                      <a:r>
                        <a:rPr lang="en" b="1"/>
                        <a:t>Add grill within kitchen.</a:t>
                      </a:r>
                      <a:endParaRPr b="1"/>
                    </a:p>
                  </a:txBody>
                  <a:tcPr marL="45700" marR="45700" marT="45700" marB="45700">
                    <a:solidFill>
                      <a:srgbClr val="FFD966"/>
                    </a:solidFill>
                  </a:tcPr>
                </a:tc>
                <a:extLst>
                  <a:ext uri="{0D108BD9-81ED-4DB2-BD59-A6C34878D82A}">
                    <a16:rowId xmlns:a16="http://schemas.microsoft.com/office/drawing/2014/main" val="10001"/>
                  </a:ext>
                </a:extLst>
              </a:tr>
              <a:tr h="396200">
                <a:tc>
                  <a:txBody>
                    <a:bodyPr/>
                    <a:lstStyle/>
                    <a:p>
                      <a:pPr marL="0" lvl="0" indent="0" algn="ctr" rtl="0">
                        <a:spcBef>
                          <a:spcPts val="0"/>
                        </a:spcBef>
                        <a:spcAft>
                          <a:spcPts val="0"/>
                        </a:spcAft>
                        <a:buNone/>
                      </a:pPr>
                      <a:r>
                        <a:rPr lang="en" b="1"/>
                        <a:t>Dining Room</a:t>
                      </a:r>
                      <a:endParaRPr b="1"/>
                    </a:p>
                  </a:txBody>
                  <a:tcPr marL="45700" marR="45700" marT="45700" marB="45700">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solidFill>
                            <a:srgbClr val="666666"/>
                          </a:solidFill>
                        </a:rPr>
                        <a:t>Keep existing. </a:t>
                      </a:r>
                      <a:endParaRPr b="1">
                        <a:solidFill>
                          <a:srgbClr val="666666"/>
                        </a:solidFill>
                      </a:endParaRPr>
                    </a:p>
                    <a:p>
                      <a:pPr marL="0" lvl="0" indent="0" algn="ctr" rtl="0">
                        <a:spcBef>
                          <a:spcPts val="0"/>
                        </a:spcBef>
                        <a:spcAft>
                          <a:spcPts val="0"/>
                        </a:spcAft>
                        <a:buNone/>
                      </a:pPr>
                      <a:r>
                        <a:rPr lang="en">
                          <a:solidFill>
                            <a:srgbClr val="666666"/>
                          </a:solidFill>
                        </a:rPr>
                        <a:t>Repair porch</a:t>
                      </a:r>
                      <a:endParaRPr>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b="1">
                          <a:solidFill>
                            <a:srgbClr val="666666"/>
                          </a:solidFill>
                        </a:rPr>
                        <a:t>Keep and expand existing</a:t>
                      </a:r>
                      <a:endParaRPr b="1">
                        <a:solidFill>
                          <a:srgbClr val="666666"/>
                        </a:solidFill>
                      </a:endParaRPr>
                    </a:p>
                    <a:p>
                      <a:pPr marL="0" lvl="0" indent="0" algn="ctr" rtl="0">
                        <a:spcBef>
                          <a:spcPts val="0"/>
                        </a:spcBef>
                        <a:spcAft>
                          <a:spcPts val="0"/>
                        </a:spcAft>
                        <a:buNone/>
                      </a:pPr>
                      <a:r>
                        <a:rPr lang="en">
                          <a:solidFill>
                            <a:srgbClr val="666666"/>
                          </a:solidFill>
                        </a:rPr>
                        <a:t>Rebuild and expand porch</a:t>
                      </a:r>
                      <a:endParaRPr>
                        <a:solidFill>
                          <a:srgbClr val="666666"/>
                        </a:solidFill>
                      </a:endParaRPr>
                    </a:p>
                  </a:txBody>
                  <a:tcPr marL="45700" marR="45700" marT="45700" marB="45700">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t>Rebuild new Dining Room</a:t>
                      </a:r>
                      <a:r>
                        <a:rPr lang="en"/>
                        <a:t> by repurposing old kitchen</a:t>
                      </a:r>
                      <a:endParaRPr/>
                    </a:p>
                  </a:txBody>
                  <a:tcPr marL="45700" marR="45700" marT="45700" marB="45700">
                    <a:lnB w="9525" cap="flat" cmpd="sng">
                      <a:solidFill>
                        <a:srgbClr val="9E9E9E"/>
                      </a:solidFill>
                      <a:prstDash val="solid"/>
                      <a:round/>
                      <a:headEnd type="none" w="sm" len="sm"/>
                      <a:tailEnd type="none" w="sm" len="sm"/>
                    </a:lnB>
                    <a:solidFill>
                      <a:srgbClr val="F6B26B"/>
                    </a:solidFill>
                  </a:tcPr>
                </a:tc>
                <a:extLst>
                  <a:ext uri="{0D108BD9-81ED-4DB2-BD59-A6C34878D82A}">
                    <a16:rowId xmlns:a16="http://schemas.microsoft.com/office/drawing/2014/main" val="10002"/>
                  </a:ext>
                </a:extLst>
              </a:tr>
              <a:tr h="396200">
                <a:tc>
                  <a:txBody>
                    <a:bodyPr/>
                    <a:lstStyle/>
                    <a:p>
                      <a:pPr marL="0" lvl="0" indent="0" algn="ctr" rtl="0">
                        <a:spcBef>
                          <a:spcPts val="0"/>
                        </a:spcBef>
                        <a:spcAft>
                          <a:spcPts val="0"/>
                        </a:spcAft>
                        <a:buNone/>
                      </a:pPr>
                      <a:r>
                        <a:rPr lang="en" b="1"/>
                        <a:t>Accessibility </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rgbClr val="666666"/>
                          </a:solidFill>
                        </a:rPr>
                        <a:t>Replace Jill with </a:t>
                      </a:r>
                      <a:r>
                        <a:rPr lang="en" b="1">
                          <a:solidFill>
                            <a:srgbClr val="666666"/>
                          </a:solidFill>
                        </a:rPr>
                        <a:t>1 ADA bathroom</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solidFill>
                            <a:srgbClr val="666666"/>
                          </a:solidFill>
                        </a:rPr>
                        <a:t>Build </a:t>
                      </a:r>
                      <a:r>
                        <a:rPr lang="en" b="1">
                          <a:solidFill>
                            <a:srgbClr val="666666"/>
                          </a:solidFill>
                        </a:rPr>
                        <a:t>1 new ADA </a:t>
                      </a:r>
                      <a:br>
                        <a:rPr lang="en" b="1">
                          <a:solidFill>
                            <a:srgbClr val="666666"/>
                          </a:solidFill>
                        </a:rPr>
                      </a:br>
                      <a:r>
                        <a:rPr lang="en">
                          <a:solidFill>
                            <a:srgbClr val="666666"/>
                          </a:solidFill>
                        </a:rPr>
                        <a:t>Bathroom.</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Build </a:t>
                      </a:r>
                      <a:r>
                        <a:rPr lang="en" b="1"/>
                        <a:t>2 new ADA </a:t>
                      </a:r>
                      <a:r>
                        <a:rPr lang="en"/>
                        <a:t>bathrooms</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6FA8DC"/>
                    </a:solidFill>
                  </a:tcPr>
                </a:tc>
                <a:extLst>
                  <a:ext uri="{0D108BD9-81ED-4DB2-BD59-A6C34878D82A}">
                    <a16:rowId xmlns:a16="http://schemas.microsoft.com/office/drawing/2014/main" val="10003"/>
                  </a:ext>
                </a:extLst>
              </a:tr>
              <a:tr h="289875">
                <a:tc>
                  <a:txBody>
                    <a:bodyPr/>
                    <a:lstStyle/>
                    <a:p>
                      <a:pPr marL="0" lvl="0" indent="0" algn="ctr" rtl="0">
                        <a:spcBef>
                          <a:spcPts val="0"/>
                        </a:spcBef>
                        <a:spcAft>
                          <a:spcPts val="0"/>
                        </a:spcAft>
                        <a:buNone/>
                      </a:pPr>
                      <a:r>
                        <a:rPr lang="en" b="1"/>
                        <a:t>Gross Footprint</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rgbClr val="666666"/>
                          </a:solidFill>
                        </a:rPr>
                        <a:t>2,650 ft</a:t>
                      </a:r>
                      <a:r>
                        <a:rPr lang="en" baseline="30000">
                          <a:solidFill>
                            <a:srgbClr val="666666"/>
                          </a:solidFill>
                        </a:rPr>
                        <a:t>2</a:t>
                      </a:r>
                      <a:endParaRPr baseline="30000">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solidFill>
                            <a:srgbClr val="666666"/>
                          </a:solidFill>
                        </a:rPr>
                        <a:t>2,800 ft</a:t>
                      </a:r>
                      <a:r>
                        <a:rPr lang="en" baseline="30000">
                          <a:solidFill>
                            <a:srgbClr val="666666"/>
                          </a:solidFill>
                        </a:rPr>
                        <a:t>2</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chemeClr val="dk1"/>
                          </a:solidFill>
                        </a:rPr>
                        <a:t>3,425 ft</a:t>
                      </a:r>
                      <a:r>
                        <a:rPr lang="en" baseline="30000">
                          <a:solidFill>
                            <a:schemeClr val="dk1"/>
                          </a:solidFill>
                        </a:rPr>
                        <a:t>2</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8E7CC3"/>
                    </a:solidFill>
                  </a:tcPr>
                </a:tc>
                <a:extLst>
                  <a:ext uri="{0D108BD9-81ED-4DB2-BD59-A6C34878D82A}">
                    <a16:rowId xmlns:a16="http://schemas.microsoft.com/office/drawing/2014/main" val="10004"/>
                  </a:ext>
                </a:extLst>
              </a:tr>
              <a:tr h="289875">
                <a:tc>
                  <a:txBody>
                    <a:bodyPr/>
                    <a:lstStyle/>
                    <a:p>
                      <a:pPr marL="0" lvl="0" indent="0" algn="ctr" rtl="0">
                        <a:spcBef>
                          <a:spcPts val="0"/>
                        </a:spcBef>
                        <a:spcAft>
                          <a:spcPts val="0"/>
                        </a:spcAft>
                        <a:buNone/>
                      </a:pPr>
                      <a:r>
                        <a:rPr lang="en" b="1"/>
                        <a:t>Fire Code Building Occupancy</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rgbClr val="666666"/>
                          </a:solidFill>
                        </a:rPr>
                        <a:t>103</a:t>
                      </a:r>
                      <a:endParaRPr>
                        <a:solidFill>
                          <a:srgbClr val="666666"/>
                        </a:solidFill>
                      </a:endParaRPr>
                    </a:p>
                    <a:p>
                      <a:pPr marL="0" lvl="0" indent="0" algn="ctr" rtl="0">
                        <a:spcBef>
                          <a:spcPts val="0"/>
                        </a:spcBef>
                        <a:spcAft>
                          <a:spcPts val="0"/>
                        </a:spcAft>
                        <a:buNone/>
                      </a:pPr>
                      <a:r>
                        <a:rPr lang="en" b="1">
                          <a:solidFill>
                            <a:srgbClr val="666666"/>
                          </a:solidFill>
                        </a:rPr>
                        <a:t>No change, no triggers.</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solidFill>
                            <a:srgbClr val="666666"/>
                          </a:solidFill>
                        </a:rPr>
                        <a:t>114</a:t>
                      </a:r>
                      <a:endParaRPr>
                        <a:solidFill>
                          <a:srgbClr val="666666"/>
                        </a:solidFill>
                      </a:endParaRPr>
                    </a:p>
                    <a:p>
                      <a:pPr marL="0" lvl="0" indent="0" algn="ctr" rtl="0">
                        <a:spcBef>
                          <a:spcPts val="0"/>
                        </a:spcBef>
                        <a:spcAft>
                          <a:spcPts val="0"/>
                        </a:spcAft>
                        <a:buNone/>
                      </a:pPr>
                      <a:r>
                        <a:rPr lang="en">
                          <a:solidFill>
                            <a:srgbClr val="666666"/>
                          </a:solidFill>
                        </a:rPr>
                        <a:t>Requires a firewall </a:t>
                      </a:r>
                      <a:br>
                        <a:rPr lang="en">
                          <a:solidFill>
                            <a:srgbClr val="666666"/>
                          </a:solidFill>
                        </a:rPr>
                      </a:br>
                      <a:r>
                        <a:rPr lang="en">
                          <a:solidFill>
                            <a:srgbClr val="666666"/>
                          </a:solidFill>
                        </a:rPr>
                        <a:t>or sprinkler system</a:t>
                      </a:r>
                      <a:endParaRPr b="1">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139</a:t>
                      </a:r>
                      <a:endParaRPr/>
                    </a:p>
                    <a:p>
                      <a:pPr marL="0" lvl="0" indent="0" algn="ctr" rtl="0">
                        <a:spcBef>
                          <a:spcPts val="0"/>
                        </a:spcBef>
                        <a:spcAft>
                          <a:spcPts val="0"/>
                        </a:spcAft>
                        <a:buNone/>
                      </a:pPr>
                      <a:r>
                        <a:rPr lang="en">
                          <a:solidFill>
                            <a:schemeClr val="dk1"/>
                          </a:solidFill>
                        </a:rPr>
                        <a:t>Firewall between dining room and lodge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8E7CC3"/>
                    </a:solidFill>
                  </a:tcPr>
                </a:tc>
                <a:extLst>
                  <a:ext uri="{0D108BD9-81ED-4DB2-BD59-A6C34878D82A}">
                    <a16:rowId xmlns:a16="http://schemas.microsoft.com/office/drawing/2014/main" val="10005"/>
                  </a:ext>
                </a:extLst>
              </a:tr>
              <a:tr h="289875">
                <a:tc>
                  <a:txBody>
                    <a:bodyPr/>
                    <a:lstStyle/>
                    <a:p>
                      <a:pPr marL="0" lvl="0" indent="0" algn="ctr" rtl="0">
                        <a:spcBef>
                          <a:spcPts val="0"/>
                        </a:spcBef>
                        <a:spcAft>
                          <a:spcPts val="0"/>
                        </a:spcAft>
                        <a:buNone/>
                      </a:pPr>
                      <a:r>
                        <a:rPr lang="en" b="1"/>
                        <a:t>Living Area</a:t>
                      </a:r>
                      <a:endParaRPr b="1"/>
                    </a:p>
                  </a:txBody>
                  <a:tcPr marL="45700" marR="45700" marT="45700" marB="45700">
                    <a:lnT w="9525" cap="flat" cmpd="sng">
                      <a:solidFill>
                        <a:srgbClr val="9E9E9E"/>
                      </a:solidFill>
                      <a:prstDash val="solid"/>
                      <a:round/>
                      <a:headEnd type="none" w="sm" len="sm"/>
                      <a:tailEnd type="none" w="sm" len="sm"/>
                    </a:lnT>
                    <a:solidFill>
                      <a:srgbClr val="EFEFEF"/>
                    </a:solidFill>
                  </a:tcPr>
                </a:tc>
                <a:tc>
                  <a:txBody>
                    <a:bodyPr/>
                    <a:lstStyle/>
                    <a:p>
                      <a:pPr marL="0" lvl="0" indent="0" algn="ctr" rtl="0">
                        <a:spcBef>
                          <a:spcPts val="0"/>
                        </a:spcBef>
                        <a:spcAft>
                          <a:spcPts val="0"/>
                        </a:spcAft>
                        <a:buNone/>
                      </a:pPr>
                      <a:r>
                        <a:rPr lang="en">
                          <a:solidFill>
                            <a:srgbClr val="666666"/>
                          </a:solidFill>
                        </a:rPr>
                        <a:t>No change.</a:t>
                      </a:r>
                      <a:endParaRPr>
                        <a:solidFill>
                          <a:srgbClr val="666666"/>
                        </a:solidFill>
                      </a:endParaRPr>
                    </a:p>
                  </a:txBody>
                  <a:tcPr marL="45700" marR="45700" marT="45700" marB="45700">
                    <a:lnT w="9525" cap="flat" cmpd="sng">
                      <a:solidFill>
                        <a:srgbClr val="9E9E9E"/>
                      </a:solidFill>
                      <a:prstDash val="solid"/>
                      <a:round/>
                      <a:headEnd type="none" w="sm" len="sm"/>
                      <a:tailEnd type="none" w="sm" len="sm"/>
                    </a:lnT>
                    <a:solidFill>
                      <a:srgbClr val="F3F3F3"/>
                    </a:solidFill>
                  </a:tcPr>
                </a:tc>
                <a:tc>
                  <a:txBody>
                    <a:bodyPr/>
                    <a:lstStyle/>
                    <a:p>
                      <a:pPr marL="0" lvl="0" indent="0" algn="ctr" rtl="0">
                        <a:spcBef>
                          <a:spcPts val="0"/>
                        </a:spcBef>
                        <a:spcAft>
                          <a:spcPts val="0"/>
                        </a:spcAft>
                        <a:buNone/>
                      </a:pPr>
                      <a:r>
                        <a:rPr lang="en">
                          <a:solidFill>
                            <a:srgbClr val="666666"/>
                          </a:solidFill>
                        </a:rPr>
                        <a:t>No change</a:t>
                      </a:r>
                      <a:endParaRPr>
                        <a:solidFill>
                          <a:srgbClr val="666666"/>
                        </a:solidFill>
                      </a:endParaRPr>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b="1"/>
                        <a:t>Expand to entire Lodge</a:t>
                      </a:r>
                      <a:r>
                        <a:rPr lang="en"/>
                        <a:t>.</a:t>
                      </a:r>
                      <a:endParaRPr/>
                    </a:p>
                  </a:txBody>
                  <a:tcPr marL="45700" marR="45700" marT="45700"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D5A6BD"/>
                    </a:solidFill>
                  </a:tcPr>
                </a:tc>
                <a:extLst>
                  <a:ext uri="{0D108BD9-81ED-4DB2-BD59-A6C34878D82A}">
                    <a16:rowId xmlns:a16="http://schemas.microsoft.com/office/drawing/2014/main" val="10006"/>
                  </a:ext>
                </a:extLst>
              </a:tr>
              <a:tr h="304825">
                <a:tc>
                  <a:txBody>
                    <a:bodyPr/>
                    <a:lstStyle/>
                    <a:p>
                      <a:pPr marL="0" lvl="0" indent="0" algn="ctr" rtl="0">
                        <a:spcBef>
                          <a:spcPts val="0"/>
                        </a:spcBef>
                        <a:spcAft>
                          <a:spcPts val="0"/>
                        </a:spcAft>
                        <a:buNone/>
                      </a:pPr>
                      <a:r>
                        <a:rPr lang="en" b="1"/>
                        <a:t>Sustainability</a:t>
                      </a:r>
                      <a:endParaRPr b="1"/>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solidFill>
                            <a:srgbClr val="666666"/>
                          </a:solidFill>
                        </a:rPr>
                        <a:t>Solar is scalable</a:t>
                      </a:r>
                      <a:endParaRPr>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B w="9525" cap="flat" cmpd="sng">
                      <a:solidFill>
                        <a:srgbClr val="9E9E9E"/>
                      </a:solidFill>
                      <a:prstDash val="solid"/>
                      <a:round/>
                      <a:headEnd type="none" w="sm" len="sm"/>
                      <a:tailEnd type="none" w="sm" len="sm"/>
                    </a:lnB>
                    <a:solidFill>
                      <a:srgbClr val="F3F3F3"/>
                    </a:solidFill>
                  </a:tcPr>
                </a:tc>
                <a:tc>
                  <a:txBody>
                    <a:bodyPr/>
                    <a:lstStyle/>
                    <a:p>
                      <a:pPr marL="0" lvl="0" indent="0" algn="ctr" rtl="0">
                        <a:spcBef>
                          <a:spcPts val="0"/>
                        </a:spcBef>
                        <a:spcAft>
                          <a:spcPts val="0"/>
                        </a:spcAft>
                        <a:buNone/>
                      </a:pPr>
                      <a:r>
                        <a:rPr lang="en">
                          <a:solidFill>
                            <a:srgbClr val="666666"/>
                          </a:solidFill>
                        </a:rPr>
                        <a:t>Solar is scalable</a:t>
                      </a:r>
                      <a:endParaRPr>
                        <a:solidFill>
                          <a:srgbClr val="666666"/>
                        </a:solidFill>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EFEFEF"/>
                    </a:solidFill>
                  </a:tcPr>
                </a:tc>
                <a:tc>
                  <a:txBody>
                    <a:bodyPr/>
                    <a:lstStyle/>
                    <a:p>
                      <a:pPr marL="0" lvl="0" indent="0" algn="ctr" rtl="0">
                        <a:spcBef>
                          <a:spcPts val="0"/>
                        </a:spcBef>
                        <a:spcAft>
                          <a:spcPts val="0"/>
                        </a:spcAft>
                        <a:buNone/>
                      </a:pPr>
                      <a:r>
                        <a:rPr lang="en"/>
                        <a:t>Solar is scalable</a:t>
                      </a:r>
                      <a:endParaRPr/>
                    </a:p>
                  </a:txBody>
                  <a:tcPr marL="45700" marR="45700" marT="45700"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alpha val="68460"/>
                      </a:srgbClr>
                    </a:solidFill>
                  </a:tcPr>
                </a:tc>
                <a:extLst>
                  <a:ext uri="{0D108BD9-81ED-4DB2-BD59-A6C34878D82A}">
                    <a16:rowId xmlns:a16="http://schemas.microsoft.com/office/drawing/2014/main" val="10007"/>
                  </a:ext>
                </a:extLst>
              </a:tr>
              <a:tr h="396200">
                <a:tc>
                  <a:txBody>
                    <a:bodyPr/>
                    <a:lstStyle/>
                    <a:p>
                      <a:pPr marL="0" lvl="0" indent="0" algn="ctr" rtl="0">
                        <a:spcBef>
                          <a:spcPts val="0"/>
                        </a:spcBef>
                        <a:spcAft>
                          <a:spcPts val="0"/>
                        </a:spcAft>
                        <a:buNone/>
                      </a:pPr>
                      <a:r>
                        <a:rPr lang="en" b="1"/>
                        <a:t>Cost Estimate</a:t>
                      </a:r>
                      <a:endParaRPr b="1"/>
                    </a:p>
                  </a:txBody>
                  <a:tcPr marL="45700" marR="45700" marT="45700" marB="45700">
                    <a:lnT w="9525" cap="flat" cmpd="sng">
                      <a:solidFill>
                        <a:srgbClr val="9E9E9E"/>
                      </a:solidFill>
                      <a:prstDash val="solid"/>
                      <a:round/>
                      <a:headEnd type="none" w="sm" len="sm"/>
                      <a:tailEnd type="none" w="sm" len="sm"/>
                    </a:lnT>
                    <a:solidFill>
                      <a:srgbClr val="EFEFEF"/>
                    </a:solidFill>
                  </a:tcPr>
                </a:tc>
                <a:tc>
                  <a:txBody>
                    <a:bodyPr/>
                    <a:lstStyle/>
                    <a:p>
                      <a:pPr marL="0" lvl="0" indent="0" algn="ctr" rtl="0">
                        <a:spcBef>
                          <a:spcPts val="0"/>
                        </a:spcBef>
                        <a:spcAft>
                          <a:spcPts val="0"/>
                        </a:spcAft>
                        <a:buNone/>
                      </a:pPr>
                      <a:r>
                        <a:rPr lang="en">
                          <a:solidFill>
                            <a:srgbClr val="666666"/>
                          </a:solidFill>
                        </a:rPr>
                        <a:t>TBD</a:t>
                      </a:r>
                      <a:endParaRPr>
                        <a:solidFill>
                          <a:srgbClr val="666666"/>
                        </a:solidFill>
                      </a:endParaRPr>
                    </a:p>
                  </a:txBody>
                  <a:tcPr marL="45700" marR="45700" marT="45700" marB="45700">
                    <a:lnT w="9525" cap="flat" cmpd="sng">
                      <a:solidFill>
                        <a:srgbClr val="9E9E9E"/>
                      </a:solidFill>
                      <a:prstDash val="solid"/>
                      <a:round/>
                      <a:headEnd type="none" w="sm" len="sm"/>
                      <a:tailEnd type="none" w="sm" len="sm"/>
                    </a:lnT>
                    <a:solidFill>
                      <a:srgbClr val="F3F3F3"/>
                    </a:solidFill>
                  </a:tcPr>
                </a:tc>
                <a:tc>
                  <a:txBody>
                    <a:bodyPr/>
                    <a:lstStyle/>
                    <a:p>
                      <a:pPr marL="0" lvl="0" indent="0" algn="ctr" rtl="0">
                        <a:spcBef>
                          <a:spcPts val="0"/>
                        </a:spcBef>
                        <a:spcAft>
                          <a:spcPts val="0"/>
                        </a:spcAft>
                        <a:buNone/>
                      </a:pPr>
                      <a:r>
                        <a:rPr lang="en">
                          <a:solidFill>
                            <a:srgbClr val="666666"/>
                          </a:solidFill>
                        </a:rPr>
                        <a:t>TBD</a:t>
                      </a:r>
                      <a:endParaRPr>
                        <a:solidFill>
                          <a:srgbClr val="666666"/>
                        </a:solidFill>
                      </a:endParaRPr>
                    </a:p>
                  </a:txBody>
                  <a:tcPr marL="45700" marR="45700" marT="45700" marB="45700">
                    <a:lnT w="9525" cap="flat" cmpd="sng">
                      <a:solidFill>
                        <a:srgbClr val="9E9E9E"/>
                      </a:solidFill>
                      <a:prstDash val="solid"/>
                      <a:round/>
                      <a:headEnd type="none" w="sm" len="sm"/>
                      <a:tailEnd type="none" w="sm" len="sm"/>
                    </a:lnT>
                    <a:solidFill>
                      <a:srgbClr val="EFEFEF"/>
                    </a:solidFill>
                  </a:tcPr>
                </a:tc>
                <a:tc>
                  <a:txBody>
                    <a:bodyPr/>
                    <a:lstStyle/>
                    <a:p>
                      <a:pPr marL="0" lvl="0" indent="0" algn="ctr" rtl="0">
                        <a:spcBef>
                          <a:spcPts val="0"/>
                        </a:spcBef>
                        <a:spcAft>
                          <a:spcPts val="0"/>
                        </a:spcAft>
                        <a:buNone/>
                      </a:pPr>
                      <a:r>
                        <a:rPr lang="en"/>
                        <a:t>TBD</a:t>
                      </a:r>
                      <a:endParaRPr/>
                    </a:p>
                  </a:txBody>
                  <a:tcPr marL="45700" marR="45700" marT="45700" marB="45700">
                    <a:lnT w="9525" cap="flat" cmpd="sng">
                      <a:solidFill>
                        <a:srgbClr val="9E9E9E"/>
                      </a:solidFill>
                      <a:prstDash val="solid"/>
                      <a:round/>
                      <a:headEnd type="none" w="sm" len="sm"/>
                      <a:tailEnd type="none" w="sm" len="sm"/>
                    </a:lnT>
                    <a:solidFill>
                      <a:srgbClr val="93C47D"/>
                    </a:solidFill>
                  </a:tcPr>
                </a:tc>
                <a:extLst>
                  <a:ext uri="{0D108BD9-81ED-4DB2-BD59-A6C34878D82A}">
                    <a16:rowId xmlns:a16="http://schemas.microsoft.com/office/drawing/2014/main" val="10008"/>
                  </a:ext>
                </a:extLst>
              </a:tr>
            </a:tbl>
          </a:graphicData>
        </a:graphic>
      </p:graphicFrame>
      <p:sp>
        <p:nvSpPr>
          <p:cNvPr id="751" name="Google Shape;751;p9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47</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755"/>
        <p:cNvGrpSpPr/>
        <p:nvPr/>
      </p:nvGrpSpPr>
      <p:grpSpPr>
        <a:xfrm>
          <a:off x="0" y="0"/>
          <a:ext cx="0" cy="0"/>
          <a:chOff x="0" y="0"/>
          <a:chExt cx="0" cy="0"/>
        </a:xfrm>
      </p:grpSpPr>
      <p:sp>
        <p:nvSpPr>
          <p:cNvPr id="756" name="Google Shape;756;p96"/>
          <p:cNvSpPr txBox="1">
            <a:spLocks noGrp="1"/>
          </p:cNvSpPr>
          <p:nvPr>
            <p:ph type="ctrTitle"/>
          </p:nvPr>
        </p:nvSpPr>
        <p:spPr>
          <a:xfrm>
            <a:off x="311708" y="13260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a:p>
            <a:pPr marL="0" lvl="0" indent="0" algn="ctr" rtl="0">
              <a:spcBef>
                <a:spcPts val="0"/>
              </a:spcBef>
              <a:spcAft>
                <a:spcPts val="0"/>
              </a:spcAft>
              <a:buNone/>
            </a:pPr>
            <a:r>
              <a:rPr lang="en" sz="3600"/>
              <a:t>AMC CRC Lodge Project</a:t>
            </a:r>
            <a:br>
              <a:rPr lang="en"/>
            </a:br>
            <a:r>
              <a:rPr lang="en" b="1"/>
              <a:t>What?</a:t>
            </a:r>
            <a:endParaRPr b="1"/>
          </a:p>
          <a:p>
            <a:pPr marL="0" lvl="0" indent="0" algn="ctr" rtl="0">
              <a:spcBef>
                <a:spcPts val="0"/>
              </a:spcBef>
              <a:spcAft>
                <a:spcPts val="0"/>
              </a:spcAft>
              <a:buNone/>
            </a:pPr>
            <a:r>
              <a:rPr lang="en" b="1">
                <a:solidFill>
                  <a:srgbClr val="6AA84F"/>
                </a:solidFill>
              </a:rPr>
              <a:t>The East Expanded Plan</a:t>
            </a:r>
            <a:endParaRPr b="1">
              <a:solidFill>
                <a:srgbClr val="6AA84F"/>
              </a:solidFill>
            </a:endParaRPr>
          </a:p>
          <a:p>
            <a:pPr marL="0" lvl="0" indent="0" algn="ctr" rtl="0">
              <a:spcBef>
                <a:spcPts val="0"/>
              </a:spcBef>
              <a:spcAft>
                <a:spcPts val="0"/>
              </a:spcAft>
              <a:buNone/>
            </a:pPr>
            <a:endParaRPr b="1">
              <a:solidFill>
                <a:srgbClr val="6AA84F"/>
              </a:solidFil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760"/>
        <p:cNvGrpSpPr/>
        <p:nvPr/>
      </p:nvGrpSpPr>
      <p:grpSpPr>
        <a:xfrm>
          <a:off x="0" y="0"/>
          <a:ext cx="0" cy="0"/>
          <a:chOff x="0" y="0"/>
          <a:chExt cx="0" cy="0"/>
        </a:xfrm>
      </p:grpSpPr>
      <p:pic>
        <p:nvPicPr>
          <p:cNvPr id="761" name="Google Shape;761;p9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088" y="0"/>
            <a:ext cx="9131823" cy="5143501"/>
          </a:xfrm>
          <a:prstGeom prst="rect">
            <a:avLst/>
          </a:prstGeom>
          <a:noFill/>
          <a:ln>
            <a:noFill/>
          </a:ln>
        </p:spPr>
      </p:pic>
      <p:sp>
        <p:nvSpPr>
          <p:cNvPr id="762" name="Google Shape;762;p97"/>
          <p:cNvSpPr/>
          <p:nvPr/>
        </p:nvSpPr>
        <p:spPr>
          <a:xfrm>
            <a:off x="6571212" y="4596004"/>
            <a:ext cx="23388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chemeClr val="lt1"/>
                </a:solidFill>
                <a:latin typeface="Open Sans"/>
                <a:ea typeface="Open Sans"/>
                <a:cs typeface="Open Sans"/>
                <a:sym typeface="Open Sans"/>
              </a:rPr>
              <a:t>arrivals aerial</a:t>
            </a:r>
            <a:endParaRPr sz="1800">
              <a:solidFill>
                <a:schemeClr val="lt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5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4300" y="0"/>
            <a:ext cx="9144001" cy="5143500"/>
          </a:xfrm>
          <a:prstGeom prst="rect">
            <a:avLst/>
          </a:prstGeom>
          <a:noFill/>
          <a:ln>
            <a:noFill/>
          </a:ln>
        </p:spPr>
      </p:pic>
      <p:sp>
        <p:nvSpPr>
          <p:cNvPr id="312" name="Google Shape;312;p53"/>
          <p:cNvSpPr/>
          <p:nvPr/>
        </p:nvSpPr>
        <p:spPr>
          <a:xfrm>
            <a:off x="393950" y="290700"/>
            <a:ext cx="7473900" cy="7311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2400" b="1">
                <a:solidFill>
                  <a:schemeClr val="lt1"/>
                </a:solidFill>
                <a:latin typeface="Open Sans"/>
                <a:ea typeface="Open Sans"/>
                <a:cs typeface="Open Sans"/>
                <a:sym typeface="Open Sans"/>
              </a:rPr>
              <a:t>Tonight, we will take a journey starting here...</a:t>
            </a:r>
            <a:endParaRPr sz="2400" b="1"/>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766"/>
        <p:cNvGrpSpPr/>
        <p:nvPr/>
      </p:nvGrpSpPr>
      <p:grpSpPr>
        <a:xfrm>
          <a:off x="0" y="0"/>
          <a:ext cx="0" cy="0"/>
          <a:chOff x="0" y="0"/>
          <a:chExt cx="0" cy="0"/>
        </a:xfrm>
      </p:grpSpPr>
      <p:sp>
        <p:nvSpPr>
          <p:cNvPr id="767" name="Google Shape;767;p98"/>
          <p:cNvSpPr/>
          <p:nvPr/>
        </p:nvSpPr>
        <p:spPr>
          <a:xfrm>
            <a:off x="7315500" y="435525"/>
            <a:ext cx="1671000" cy="2982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4100" b="1">
                <a:solidFill>
                  <a:srgbClr val="82B50F"/>
                </a:solidFill>
                <a:latin typeface="Open Sans"/>
                <a:ea typeface="Open Sans"/>
                <a:cs typeface="Open Sans"/>
                <a:sym typeface="Open Sans"/>
              </a:rPr>
              <a:t>site plan</a:t>
            </a:r>
            <a:endParaRPr sz="4100" b="1"/>
          </a:p>
        </p:txBody>
      </p:sp>
      <p:pic>
        <p:nvPicPr>
          <p:cNvPr id="768" name="Google Shape;768;p9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5610996">
            <a:off x="8175591" y="4324949"/>
            <a:ext cx="563344" cy="485397"/>
          </a:xfrm>
          <a:prstGeom prst="rect">
            <a:avLst/>
          </a:prstGeom>
          <a:noFill/>
          <a:ln>
            <a:noFill/>
          </a:ln>
        </p:spPr>
      </p:pic>
      <p:pic>
        <p:nvPicPr>
          <p:cNvPr id="769" name="Google Shape;769;p9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8681"/>
            <a:ext cx="7660812" cy="5145806"/>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773"/>
        <p:cNvGrpSpPr/>
        <p:nvPr/>
      </p:nvGrpSpPr>
      <p:grpSpPr>
        <a:xfrm>
          <a:off x="0" y="0"/>
          <a:ext cx="0" cy="0"/>
          <a:chOff x="0" y="0"/>
          <a:chExt cx="0" cy="0"/>
        </a:xfrm>
      </p:grpSpPr>
      <p:pic>
        <p:nvPicPr>
          <p:cNvPr id="774" name="Google Shape;774;p9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8681"/>
            <a:ext cx="7660812" cy="5145806"/>
          </a:xfrm>
          <a:prstGeom prst="rect">
            <a:avLst/>
          </a:prstGeom>
          <a:noFill/>
          <a:ln>
            <a:noFill/>
          </a:ln>
        </p:spPr>
      </p:pic>
      <p:sp>
        <p:nvSpPr>
          <p:cNvPr id="775" name="Google Shape;775;p99"/>
          <p:cNvSpPr/>
          <p:nvPr/>
        </p:nvSpPr>
        <p:spPr>
          <a:xfrm flipH="1">
            <a:off x="-13800" y="-11550"/>
            <a:ext cx="7674600" cy="5143500"/>
          </a:xfrm>
          <a:prstGeom prst="parallelogram">
            <a:avLst>
              <a:gd name="adj" fmla="val 0"/>
            </a:avLst>
          </a:prstGeom>
          <a:solidFill>
            <a:srgbClr val="FFFDFD">
              <a:alpha val="449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99"/>
          <p:cNvSpPr/>
          <p:nvPr/>
        </p:nvSpPr>
        <p:spPr>
          <a:xfrm>
            <a:off x="5356655" y="4596004"/>
            <a:ext cx="3553373"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site plan</a:t>
            </a:r>
            <a:endParaRPr sz="1100"/>
          </a:p>
        </p:txBody>
      </p:sp>
      <p:pic>
        <p:nvPicPr>
          <p:cNvPr id="777" name="Google Shape;777;p99"/>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5610996">
            <a:off x="8175591" y="4096349"/>
            <a:ext cx="563344" cy="485397"/>
          </a:xfrm>
          <a:prstGeom prst="rect">
            <a:avLst/>
          </a:prstGeom>
          <a:noFill/>
          <a:ln>
            <a:noFill/>
          </a:ln>
        </p:spPr>
      </p:pic>
      <p:sp>
        <p:nvSpPr>
          <p:cNvPr id="778" name="Google Shape;778;p99"/>
          <p:cNvSpPr/>
          <p:nvPr/>
        </p:nvSpPr>
        <p:spPr>
          <a:xfrm rot="5400000" flipH="1">
            <a:off x="1791000" y="-880300"/>
            <a:ext cx="4057800" cy="6572100"/>
          </a:xfrm>
          <a:prstGeom prst="uturnArrow">
            <a:avLst>
              <a:gd name="adj1" fmla="val 6361"/>
              <a:gd name="adj2" fmla="val 5160"/>
              <a:gd name="adj3" fmla="val 16139"/>
              <a:gd name="adj4" fmla="val 43750"/>
              <a:gd name="adj5" fmla="val 89277"/>
            </a:avLst>
          </a:prstGeom>
          <a:solidFill>
            <a:srgbClr val="FF0000"/>
          </a:solidFill>
          <a:ln w="9525" cap="flat" cmpd="sng">
            <a:solidFill>
              <a:schemeClr val="dk2"/>
            </a:solidFill>
            <a:prstDash val="solid"/>
            <a:round/>
            <a:headEnd type="none" w="sm" len="sm"/>
            <a:tailEnd type="none" w="sm" len="sm"/>
          </a:ln>
          <a:effectLst>
            <a:outerShdw blurRad="157163" dist="419100" dir="324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99"/>
          <p:cNvSpPr txBox="1"/>
          <p:nvPr/>
        </p:nvSpPr>
        <p:spPr>
          <a:xfrm>
            <a:off x="1268250" y="1061450"/>
            <a:ext cx="5962500" cy="1906200"/>
          </a:xfrm>
          <a:prstGeom prst="rect">
            <a:avLst/>
          </a:prstGeom>
          <a:noFill/>
          <a:ln>
            <a:noFill/>
          </a:ln>
          <a:effectLst>
            <a:outerShdw blurRad="57150" dist="85725" dir="3240000" algn="bl" rotWithShape="0">
              <a:srgbClr val="000000">
                <a:alpha val="50000"/>
              </a:srgbClr>
            </a:outerShdw>
          </a:effectLst>
        </p:spPr>
        <p:txBody>
          <a:bodyPr spcFirstLastPara="1" wrap="square" lIns="91425" tIns="91425" rIns="91425" bIns="91425" anchor="t" anchorCtr="0">
            <a:noAutofit/>
          </a:bodyPr>
          <a:lstStyle/>
          <a:p>
            <a:pPr marL="0" lvl="0" indent="0" algn="l" rtl="0">
              <a:spcBef>
                <a:spcPts val="0"/>
              </a:spcBef>
              <a:spcAft>
                <a:spcPts val="0"/>
              </a:spcAft>
              <a:buNone/>
            </a:pPr>
            <a:r>
              <a:rPr lang="en" sz="8400" b="1">
                <a:solidFill>
                  <a:srgbClr val="FF0000"/>
                </a:solidFill>
                <a:latin typeface="Calibri"/>
                <a:ea typeface="Calibri"/>
                <a:cs typeface="Calibri"/>
                <a:sym typeface="Calibri"/>
              </a:rPr>
              <a:t>let’s take a visual tour</a:t>
            </a:r>
            <a:endParaRPr sz="8400" b="1">
              <a:solidFill>
                <a:srgbClr val="FF0000"/>
              </a:solidFill>
              <a:latin typeface="Calibri"/>
              <a:ea typeface="Calibri"/>
              <a:cs typeface="Calibri"/>
              <a:sym typeface="Calibri"/>
            </a:endParaRPr>
          </a:p>
        </p:txBody>
      </p:sp>
      <p:sp>
        <p:nvSpPr>
          <p:cNvPr id="780" name="Google Shape;780;p99"/>
          <p:cNvSpPr/>
          <p:nvPr/>
        </p:nvSpPr>
        <p:spPr>
          <a:xfrm>
            <a:off x="7315500" y="435525"/>
            <a:ext cx="1671000" cy="29826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4100" b="1">
                <a:solidFill>
                  <a:srgbClr val="82B50F"/>
                </a:solidFill>
                <a:latin typeface="Open Sans"/>
                <a:ea typeface="Open Sans"/>
                <a:cs typeface="Open Sans"/>
                <a:sym typeface="Open Sans"/>
              </a:rPr>
              <a:t>site plan</a:t>
            </a:r>
            <a:endParaRPr sz="4100" b="1"/>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100"/>
          <p:cNvPicPr preferRelativeResize="0"/>
          <p:nvPr/>
        </p:nvPicPr>
        <p:blipFill>
          <a:blip r:embed="rId3">
            <a:alphaModFix/>
          </a:blip>
          <a:stretch>
            <a:fillRect/>
          </a:stretch>
        </p:blipFill>
        <p:spPr>
          <a:xfrm>
            <a:off x="0" y="0"/>
            <a:ext cx="9144000" cy="5143500"/>
          </a:xfrm>
          <a:prstGeom prst="rect">
            <a:avLst/>
          </a:prstGeom>
          <a:noFill/>
          <a:ln>
            <a:noFill/>
          </a:ln>
        </p:spPr>
      </p:pic>
      <p:sp>
        <p:nvSpPr>
          <p:cNvPr id="786" name="Google Shape;786;p100"/>
          <p:cNvSpPr/>
          <p:nvPr/>
        </p:nvSpPr>
        <p:spPr>
          <a:xfrm>
            <a:off x="5198800" y="4588550"/>
            <a:ext cx="3634500" cy="346200"/>
          </a:xfrm>
          <a:prstGeom prst="rect">
            <a:avLst/>
          </a:prstGeom>
          <a:solidFill>
            <a:srgbClr val="FFFFFF">
              <a:alpha val="62310"/>
            </a:srgbClr>
          </a:solid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latin typeface="Open Sans"/>
                <a:ea typeface="Open Sans"/>
                <a:cs typeface="Open Sans"/>
                <a:sym typeface="Open Sans"/>
              </a:rPr>
              <a:t>existing southwest arrival view</a:t>
            </a:r>
            <a:endParaRPr sz="110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790"/>
        <p:cNvGrpSpPr/>
        <p:nvPr/>
      </p:nvGrpSpPr>
      <p:grpSpPr>
        <a:xfrm>
          <a:off x="0" y="0"/>
          <a:ext cx="0" cy="0"/>
          <a:chOff x="0" y="0"/>
          <a:chExt cx="0" cy="0"/>
        </a:xfrm>
      </p:grpSpPr>
      <p:pic>
        <p:nvPicPr>
          <p:cNvPr id="791" name="Google Shape;791;p10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143"/>
            <a:ext cx="9144000" cy="5141214"/>
          </a:xfrm>
          <a:prstGeom prst="rect">
            <a:avLst/>
          </a:prstGeom>
          <a:noFill/>
          <a:ln>
            <a:noFill/>
          </a:ln>
        </p:spPr>
      </p:pic>
      <p:sp>
        <p:nvSpPr>
          <p:cNvPr id="792" name="Google Shape;792;p101"/>
          <p:cNvSpPr/>
          <p:nvPr/>
        </p:nvSpPr>
        <p:spPr>
          <a:xfrm>
            <a:off x="3794263" y="4588550"/>
            <a:ext cx="503913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chemeClr val="lt1"/>
                </a:solidFill>
                <a:latin typeface="Open Sans"/>
                <a:ea typeface="Open Sans"/>
                <a:cs typeface="Open Sans"/>
                <a:sym typeface="Open Sans"/>
              </a:rPr>
              <a:t>new southwest view </a:t>
            </a:r>
            <a:endParaRPr sz="1800">
              <a:solidFill>
                <a:schemeClr val="lt1"/>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10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798" name="Google Shape;798;p102"/>
          <p:cNvSpPr/>
          <p:nvPr/>
        </p:nvSpPr>
        <p:spPr>
          <a:xfrm>
            <a:off x="2258668" y="4596004"/>
            <a:ext cx="6651359"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chemeClr val="lt1"/>
                </a:solidFill>
                <a:latin typeface="Open Sans"/>
                <a:ea typeface="Open Sans"/>
                <a:cs typeface="Open Sans"/>
                <a:sym typeface="Open Sans"/>
              </a:rPr>
              <a:t>existing south view </a:t>
            </a:r>
            <a:endParaRPr sz="110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802"/>
        <p:cNvGrpSpPr/>
        <p:nvPr/>
      </p:nvGrpSpPr>
      <p:grpSpPr>
        <a:xfrm>
          <a:off x="0" y="0"/>
          <a:ext cx="0" cy="0"/>
          <a:chOff x="0" y="0"/>
          <a:chExt cx="0" cy="0"/>
        </a:xfrm>
      </p:grpSpPr>
      <p:pic>
        <p:nvPicPr>
          <p:cNvPr id="803" name="Google Shape;803;p10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9144002" cy="5143501"/>
          </a:xfrm>
          <a:prstGeom prst="rect">
            <a:avLst/>
          </a:prstGeom>
          <a:noFill/>
          <a:ln>
            <a:noFill/>
          </a:ln>
        </p:spPr>
      </p:pic>
      <p:sp>
        <p:nvSpPr>
          <p:cNvPr id="804" name="Google Shape;804;p103"/>
          <p:cNvSpPr/>
          <p:nvPr/>
        </p:nvSpPr>
        <p:spPr>
          <a:xfrm>
            <a:off x="6435247" y="4596004"/>
            <a:ext cx="24747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chemeClr val="lt1"/>
                </a:solidFill>
                <a:latin typeface="Open Sans"/>
                <a:ea typeface="Open Sans"/>
                <a:cs typeface="Open Sans"/>
                <a:sym typeface="Open Sans"/>
              </a:rPr>
              <a:t>new south view </a:t>
            </a:r>
            <a:endParaRPr sz="11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808"/>
        <p:cNvGrpSpPr/>
        <p:nvPr/>
      </p:nvGrpSpPr>
      <p:grpSpPr>
        <a:xfrm>
          <a:off x="0" y="0"/>
          <a:ext cx="0" cy="0"/>
          <a:chOff x="0" y="0"/>
          <a:chExt cx="0" cy="0"/>
        </a:xfrm>
      </p:grpSpPr>
      <p:pic>
        <p:nvPicPr>
          <p:cNvPr id="809" name="Google Shape;809;p104"/>
          <p:cNvPicPr preferRelativeResize="0"/>
          <p:nvPr/>
        </p:nvPicPr>
        <p:blipFill>
          <a:blip r:embed="rId3">
            <a:alphaModFix/>
          </a:blip>
          <a:stretch>
            <a:fillRect/>
          </a:stretch>
        </p:blipFill>
        <p:spPr>
          <a:xfrm>
            <a:off x="14288" y="0"/>
            <a:ext cx="9115425" cy="5143500"/>
          </a:xfrm>
          <a:prstGeom prst="rect">
            <a:avLst/>
          </a:prstGeom>
          <a:noFill/>
          <a:ln>
            <a:noFill/>
          </a:ln>
        </p:spPr>
      </p:pic>
      <p:sp>
        <p:nvSpPr>
          <p:cNvPr id="810" name="Google Shape;810;p104"/>
          <p:cNvSpPr/>
          <p:nvPr/>
        </p:nvSpPr>
        <p:spPr>
          <a:xfrm>
            <a:off x="5842251" y="4443600"/>
            <a:ext cx="30678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chemeClr val="lt1"/>
                </a:solidFill>
                <a:latin typeface="Open Sans"/>
                <a:ea typeface="Open Sans"/>
                <a:cs typeface="Open Sans"/>
                <a:sym typeface="Open Sans"/>
              </a:rPr>
              <a:t>existing northeast view</a:t>
            </a:r>
            <a:endParaRPr sz="110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pic>
        <p:nvPicPr>
          <p:cNvPr id="815" name="Google Shape;815;p10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816" name="Google Shape;816;p105"/>
          <p:cNvSpPr/>
          <p:nvPr/>
        </p:nvSpPr>
        <p:spPr>
          <a:xfrm>
            <a:off x="6062401" y="4367400"/>
            <a:ext cx="28476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chemeClr val="lt1"/>
                </a:solidFill>
                <a:latin typeface="Open Sans"/>
                <a:ea typeface="Open Sans"/>
                <a:cs typeface="Open Sans"/>
                <a:sym typeface="Open Sans"/>
              </a:rPr>
              <a:t>new </a:t>
            </a:r>
            <a:r>
              <a:rPr lang="en" sz="1800" b="0" i="0" u="none" strike="noStrike" cap="none">
                <a:solidFill>
                  <a:schemeClr val="lt1"/>
                </a:solidFill>
                <a:latin typeface="Open Sans"/>
                <a:ea typeface="Open Sans"/>
                <a:cs typeface="Open Sans"/>
                <a:sym typeface="Open Sans"/>
              </a:rPr>
              <a:t>northeast view</a:t>
            </a:r>
            <a:endParaRPr sz="11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820"/>
        <p:cNvGrpSpPr/>
        <p:nvPr/>
      </p:nvGrpSpPr>
      <p:grpSpPr>
        <a:xfrm>
          <a:off x="0" y="0"/>
          <a:ext cx="0" cy="0"/>
          <a:chOff x="0" y="0"/>
          <a:chExt cx="0" cy="0"/>
        </a:xfrm>
      </p:grpSpPr>
      <p:pic>
        <p:nvPicPr>
          <p:cNvPr id="821" name="Google Shape;821;p106"/>
          <p:cNvPicPr preferRelativeResize="0"/>
          <p:nvPr/>
        </p:nvPicPr>
        <p:blipFill>
          <a:blip r:embed="rId3">
            <a:alphaModFix/>
          </a:blip>
          <a:stretch>
            <a:fillRect/>
          </a:stretch>
        </p:blipFill>
        <p:spPr>
          <a:xfrm>
            <a:off x="0" y="0"/>
            <a:ext cx="9144000" cy="5143500"/>
          </a:xfrm>
          <a:prstGeom prst="rect">
            <a:avLst/>
          </a:prstGeom>
          <a:noFill/>
          <a:ln>
            <a:noFill/>
          </a:ln>
        </p:spPr>
      </p:pic>
      <p:sp>
        <p:nvSpPr>
          <p:cNvPr id="822" name="Google Shape;822;p106"/>
          <p:cNvSpPr/>
          <p:nvPr/>
        </p:nvSpPr>
        <p:spPr>
          <a:xfrm>
            <a:off x="4758525" y="4578775"/>
            <a:ext cx="40968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chemeClr val="dk1"/>
                </a:solidFill>
                <a:latin typeface="Open Sans"/>
                <a:ea typeface="Open Sans"/>
                <a:cs typeface="Open Sans"/>
                <a:sym typeface="Open Sans"/>
              </a:rPr>
              <a:t>existing north view</a:t>
            </a:r>
            <a:endParaRPr sz="1100"/>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826"/>
        <p:cNvGrpSpPr/>
        <p:nvPr/>
      </p:nvGrpSpPr>
      <p:grpSpPr>
        <a:xfrm>
          <a:off x="0" y="0"/>
          <a:ext cx="0" cy="0"/>
          <a:chOff x="0" y="0"/>
          <a:chExt cx="0" cy="0"/>
        </a:xfrm>
      </p:grpSpPr>
      <p:pic>
        <p:nvPicPr>
          <p:cNvPr id="827" name="Google Shape;827;p10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088" y="0"/>
            <a:ext cx="9131824" cy="5143500"/>
          </a:xfrm>
          <a:prstGeom prst="rect">
            <a:avLst/>
          </a:prstGeom>
          <a:noFill/>
          <a:ln>
            <a:noFill/>
          </a:ln>
        </p:spPr>
      </p:pic>
      <p:sp>
        <p:nvSpPr>
          <p:cNvPr id="828" name="Google Shape;828;p107"/>
          <p:cNvSpPr/>
          <p:nvPr/>
        </p:nvSpPr>
        <p:spPr>
          <a:xfrm>
            <a:off x="6998918" y="4578781"/>
            <a:ext cx="1856307"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chemeClr val="lt1"/>
                </a:solidFill>
                <a:latin typeface="Open Sans"/>
                <a:ea typeface="Open Sans"/>
                <a:cs typeface="Open Sans"/>
                <a:sym typeface="Open Sans"/>
              </a:rPr>
              <a:t>north aerial</a:t>
            </a:r>
            <a:endParaRPr sz="11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5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87600" y="-109100"/>
            <a:ext cx="9325500" cy="5252600"/>
          </a:xfrm>
          <a:prstGeom prst="rect">
            <a:avLst/>
          </a:prstGeom>
          <a:noFill/>
          <a:ln>
            <a:noFill/>
          </a:ln>
        </p:spPr>
      </p:pic>
      <p:sp>
        <p:nvSpPr>
          <p:cNvPr id="318" name="Google Shape;318;p54"/>
          <p:cNvSpPr/>
          <p:nvPr/>
        </p:nvSpPr>
        <p:spPr>
          <a:xfrm>
            <a:off x="1270250" y="4283500"/>
            <a:ext cx="7473900" cy="4530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2400" b="1">
                <a:solidFill>
                  <a:schemeClr val="lt1"/>
                </a:solidFill>
                <a:latin typeface="Open Sans"/>
                <a:ea typeface="Open Sans"/>
                <a:cs typeface="Open Sans"/>
                <a:sym typeface="Open Sans"/>
              </a:rPr>
              <a:t>...that will end here.</a:t>
            </a:r>
            <a:endParaRPr sz="2400" b="1"/>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108"/>
          <p:cNvPicPr preferRelativeResize="0"/>
          <p:nvPr/>
        </p:nvPicPr>
        <p:blipFill>
          <a:blip r:embed="rId3">
            <a:alphaModFix/>
          </a:blip>
          <a:stretch>
            <a:fillRect/>
          </a:stretch>
        </p:blipFill>
        <p:spPr>
          <a:xfrm>
            <a:off x="0" y="0"/>
            <a:ext cx="9144000" cy="5143500"/>
          </a:xfrm>
          <a:prstGeom prst="rect">
            <a:avLst/>
          </a:prstGeom>
          <a:noFill/>
          <a:ln>
            <a:noFill/>
          </a:ln>
        </p:spPr>
      </p:pic>
      <p:sp>
        <p:nvSpPr>
          <p:cNvPr id="834" name="Google Shape;834;p108"/>
          <p:cNvSpPr/>
          <p:nvPr/>
        </p:nvSpPr>
        <p:spPr>
          <a:xfrm>
            <a:off x="5570951" y="4578781"/>
            <a:ext cx="3284275" cy="346249"/>
          </a:xfrm>
          <a:prstGeom prst="rect">
            <a:avLst/>
          </a:prstGeom>
          <a:solidFill>
            <a:srgbClr val="FFFFFF">
              <a:alpha val="43450"/>
            </a:srgbClr>
          </a:solid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latin typeface="Open Sans"/>
                <a:ea typeface="Open Sans"/>
                <a:cs typeface="Open Sans"/>
                <a:sym typeface="Open Sans"/>
              </a:rPr>
              <a:t>existing northwest view</a:t>
            </a:r>
            <a:endParaRPr sz="110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838"/>
        <p:cNvGrpSpPr/>
        <p:nvPr/>
      </p:nvGrpSpPr>
      <p:grpSpPr>
        <a:xfrm>
          <a:off x="0" y="0"/>
          <a:ext cx="0" cy="0"/>
          <a:chOff x="0" y="0"/>
          <a:chExt cx="0" cy="0"/>
        </a:xfrm>
      </p:grpSpPr>
      <p:pic>
        <p:nvPicPr>
          <p:cNvPr id="839" name="Google Shape;839;p10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9144000" cy="5143500"/>
          </a:xfrm>
          <a:prstGeom prst="rect">
            <a:avLst/>
          </a:prstGeom>
          <a:noFill/>
          <a:ln>
            <a:noFill/>
          </a:ln>
        </p:spPr>
      </p:pic>
      <p:sp>
        <p:nvSpPr>
          <p:cNvPr id="840" name="Google Shape;840;p109"/>
          <p:cNvSpPr/>
          <p:nvPr/>
        </p:nvSpPr>
        <p:spPr>
          <a:xfrm>
            <a:off x="6998918" y="4578781"/>
            <a:ext cx="1856307"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chemeClr val="lt1"/>
                </a:solidFill>
                <a:latin typeface="Open Sans"/>
                <a:ea typeface="Open Sans"/>
                <a:cs typeface="Open Sans"/>
                <a:sym typeface="Open Sans"/>
              </a:rPr>
              <a:t>northwest view</a:t>
            </a:r>
            <a:endParaRPr sz="110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844"/>
        <p:cNvGrpSpPr/>
        <p:nvPr/>
      </p:nvGrpSpPr>
      <p:grpSpPr>
        <a:xfrm>
          <a:off x="0" y="0"/>
          <a:ext cx="0" cy="0"/>
          <a:chOff x="0" y="0"/>
          <a:chExt cx="0" cy="0"/>
        </a:xfrm>
      </p:grpSpPr>
      <p:pic>
        <p:nvPicPr>
          <p:cNvPr id="845" name="Google Shape;845;p11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6088" y="0"/>
            <a:ext cx="9131824" cy="5143500"/>
          </a:xfrm>
          <a:prstGeom prst="rect">
            <a:avLst/>
          </a:prstGeom>
          <a:noFill/>
          <a:ln>
            <a:noFill/>
          </a:ln>
        </p:spPr>
      </p:pic>
      <p:sp>
        <p:nvSpPr>
          <p:cNvPr id="846" name="Google Shape;846;p110"/>
          <p:cNvSpPr/>
          <p:nvPr/>
        </p:nvSpPr>
        <p:spPr>
          <a:xfrm>
            <a:off x="6062400" y="4578775"/>
            <a:ext cx="27927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chemeClr val="lt1"/>
                </a:solidFill>
                <a:latin typeface="Open Sans"/>
                <a:ea typeface="Open Sans"/>
                <a:cs typeface="Open Sans"/>
                <a:sym typeface="Open Sans"/>
              </a:rPr>
              <a:t>northwest aerial</a:t>
            </a:r>
            <a:endParaRPr sz="110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850"/>
        <p:cNvGrpSpPr/>
        <p:nvPr/>
      </p:nvGrpSpPr>
      <p:grpSpPr>
        <a:xfrm>
          <a:off x="0" y="0"/>
          <a:ext cx="0" cy="0"/>
          <a:chOff x="0" y="0"/>
          <a:chExt cx="0" cy="0"/>
        </a:xfrm>
      </p:grpSpPr>
      <p:sp>
        <p:nvSpPr>
          <p:cNvPr id="851" name="Google Shape;851;p111"/>
          <p:cNvSpPr txBox="1">
            <a:spLocks noGrp="1"/>
          </p:cNvSpPr>
          <p:nvPr>
            <p:ph type="title"/>
          </p:nvPr>
        </p:nvSpPr>
        <p:spPr>
          <a:xfrm>
            <a:off x="311700" y="221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of PWWG East Design Advantages </a:t>
            </a:r>
            <a:endParaRPr/>
          </a:p>
        </p:txBody>
      </p:sp>
      <p:graphicFrame>
        <p:nvGraphicFramePr>
          <p:cNvPr id="852" name="Google Shape;852;p111"/>
          <p:cNvGraphicFramePr/>
          <p:nvPr/>
        </p:nvGraphicFramePr>
        <p:xfrm>
          <a:off x="365875" y="793800"/>
          <a:ext cx="8520600" cy="3889033"/>
        </p:xfrm>
        <a:graphic>
          <a:graphicData uri="http://schemas.openxmlformats.org/drawingml/2006/table">
            <a:tbl>
              <a:tblPr>
                <a:noFill/>
                <a:tableStyleId>{5B5928E9-F772-44D9-A7FD-B1D582639974}</a:tableStyleId>
              </a:tblPr>
              <a:tblGrid>
                <a:gridCol w="2278925">
                  <a:extLst>
                    <a:ext uri="{9D8B030D-6E8A-4147-A177-3AD203B41FA5}">
                      <a16:colId xmlns:a16="http://schemas.microsoft.com/office/drawing/2014/main" val="20000"/>
                    </a:ext>
                  </a:extLst>
                </a:gridCol>
                <a:gridCol w="6241675">
                  <a:extLst>
                    <a:ext uri="{9D8B030D-6E8A-4147-A177-3AD203B41FA5}">
                      <a16:colId xmlns:a16="http://schemas.microsoft.com/office/drawing/2014/main" val="20001"/>
                    </a:ext>
                  </a:extLst>
                </a:gridCol>
              </a:tblGrid>
              <a:tr h="400425">
                <a:tc gridSpan="2">
                  <a:txBody>
                    <a:bodyPr/>
                    <a:lstStyle/>
                    <a:p>
                      <a:pPr marL="0" lvl="0" indent="0" algn="ctr" rtl="0">
                        <a:lnSpc>
                          <a:spcPct val="114000"/>
                        </a:lnSpc>
                        <a:spcBef>
                          <a:spcPts val="0"/>
                        </a:spcBef>
                        <a:spcAft>
                          <a:spcPts val="0"/>
                        </a:spcAft>
                        <a:buNone/>
                      </a:pPr>
                      <a:r>
                        <a:rPr lang="en" sz="2400" b="1">
                          <a:solidFill>
                            <a:schemeClr val="dk2"/>
                          </a:solidFill>
                        </a:rPr>
                        <a:t>Site and Overall Building Layout</a:t>
                      </a:r>
                      <a:endParaRPr sz="2400"/>
                    </a:p>
                  </a:txBody>
                  <a:tcPr marL="91425" marR="91425" marT="91425" marB="91425">
                    <a:solidFill>
                      <a:srgbClr val="D9EAD3"/>
                    </a:solidFill>
                  </a:tcPr>
                </a:tc>
                <a:tc hMerge="1">
                  <a:txBody>
                    <a:bodyPr/>
                    <a:lstStyle/>
                    <a:p>
                      <a:endParaRPr lang="en-US"/>
                    </a:p>
                  </a:txBody>
                  <a:tcPr/>
                </a:tc>
                <a:extLst>
                  <a:ext uri="{0D108BD9-81ED-4DB2-BD59-A6C34878D82A}">
                    <a16:rowId xmlns:a16="http://schemas.microsoft.com/office/drawing/2014/main" val="10000"/>
                  </a:ext>
                </a:extLst>
              </a:tr>
              <a:tr h="732050">
                <a:tc>
                  <a:txBody>
                    <a:bodyPr/>
                    <a:lstStyle/>
                    <a:p>
                      <a:pPr marL="0" lvl="0" indent="0" algn="l" rtl="0">
                        <a:lnSpc>
                          <a:spcPct val="110000"/>
                        </a:lnSpc>
                        <a:spcBef>
                          <a:spcPts val="0"/>
                        </a:spcBef>
                        <a:spcAft>
                          <a:spcPts val="0"/>
                        </a:spcAft>
                        <a:buClr>
                          <a:schemeClr val="dk1"/>
                        </a:buClr>
                        <a:buSzPts val="1100"/>
                        <a:buFont typeface="Arial"/>
                        <a:buNone/>
                      </a:pPr>
                      <a:r>
                        <a:rPr lang="en" sz="1600" b="1">
                          <a:solidFill>
                            <a:schemeClr val="dk2"/>
                          </a:solidFill>
                        </a:rPr>
                        <a:t>Maintains entry arrival views</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Additions are located at the east of the Lodge, back away from the south face of the Lodge, so existing arrival views are unchanged</a:t>
                      </a:r>
                      <a:endParaRPr sz="1600"/>
                    </a:p>
                  </a:txBody>
                  <a:tcPr marL="91425" marR="91425" marT="91425" marB="45700"/>
                </a:tc>
                <a:extLst>
                  <a:ext uri="{0D108BD9-81ED-4DB2-BD59-A6C34878D82A}">
                    <a16:rowId xmlns:a16="http://schemas.microsoft.com/office/drawing/2014/main" val="10001"/>
                  </a:ext>
                </a:extLst>
              </a:tr>
              <a:tr h="1123700">
                <a:tc>
                  <a:txBody>
                    <a:bodyPr/>
                    <a:lstStyle/>
                    <a:p>
                      <a:pPr marL="0" lvl="0" indent="0" algn="l" rtl="0">
                        <a:lnSpc>
                          <a:spcPct val="110000"/>
                        </a:lnSpc>
                        <a:spcBef>
                          <a:spcPts val="0"/>
                        </a:spcBef>
                        <a:spcAft>
                          <a:spcPts val="0"/>
                        </a:spcAft>
                        <a:buClr>
                          <a:schemeClr val="dk1"/>
                        </a:buClr>
                        <a:buSzPts val="1100"/>
                        <a:buFont typeface="Arial"/>
                        <a:buNone/>
                      </a:pPr>
                      <a:r>
                        <a:rPr lang="en" sz="1600" b="1">
                          <a:solidFill>
                            <a:schemeClr val="dk2"/>
                          </a:solidFill>
                        </a:rPr>
                        <a:t>Increases natural ventilation and light</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Expansion along east/west axis, like original Lodge, promotes sustainable strategies of natural ventilation and daylight to help occupants connect to nature. Restores four historical windows at north wall, east of fireplace, bringing back added light &amp; ventilation.</a:t>
                      </a:r>
                      <a:endParaRPr sz="1600"/>
                    </a:p>
                  </a:txBody>
                  <a:tcPr marL="91425" marR="91425" marT="91425" marB="45700"/>
                </a:tc>
                <a:extLst>
                  <a:ext uri="{0D108BD9-81ED-4DB2-BD59-A6C34878D82A}">
                    <a16:rowId xmlns:a16="http://schemas.microsoft.com/office/drawing/2014/main" val="10002"/>
                  </a:ext>
                </a:extLst>
              </a:tr>
              <a:tr h="536225">
                <a:tc>
                  <a:txBody>
                    <a:bodyPr/>
                    <a:lstStyle/>
                    <a:p>
                      <a:pPr marL="0" lvl="0" indent="0" algn="l" rtl="0">
                        <a:lnSpc>
                          <a:spcPct val="110000"/>
                        </a:lnSpc>
                        <a:spcBef>
                          <a:spcPts val="0"/>
                        </a:spcBef>
                        <a:spcAft>
                          <a:spcPts val="0"/>
                        </a:spcAft>
                        <a:buClr>
                          <a:schemeClr val="dk1"/>
                        </a:buClr>
                        <a:buSzPts val="1100"/>
                        <a:buFont typeface="Arial"/>
                        <a:buNone/>
                      </a:pPr>
                      <a:r>
                        <a:rPr lang="en" sz="1600" b="1">
                          <a:solidFill>
                            <a:schemeClr val="dk2"/>
                          </a:solidFill>
                        </a:rPr>
                        <a:t>Maintains domestic scale </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0"/>
                        </a:spcAft>
                        <a:buClr>
                          <a:schemeClr val="dk1"/>
                        </a:buClr>
                        <a:buSzPts val="1100"/>
                        <a:buFont typeface="Arial"/>
                        <a:buNone/>
                      </a:pPr>
                      <a:r>
                        <a:rPr lang="en" sz="1600">
                          <a:solidFill>
                            <a:schemeClr val="dk2"/>
                          </a:solidFill>
                        </a:rPr>
                        <a:t>Continues domestic (vs. institutional) scale of Conant Lodge’s building forms and room sizes.</a:t>
                      </a:r>
                      <a:endParaRPr sz="1600"/>
                    </a:p>
                  </a:txBody>
                  <a:tcPr marL="91425" marR="91425" marT="91425" marB="45700"/>
                </a:tc>
                <a:extLst>
                  <a:ext uri="{0D108BD9-81ED-4DB2-BD59-A6C34878D82A}">
                    <a16:rowId xmlns:a16="http://schemas.microsoft.com/office/drawing/2014/main" val="10003"/>
                  </a:ext>
                </a:extLst>
              </a:tr>
              <a:tr h="570525">
                <a:tc>
                  <a:txBody>
                    <a:bodyPr/>
                    <a:lstStyle/>
                    <a:p>
                      <a:pPr marL="0" lvl="0" indent="0" algn="l" rtl="0">
                        <a:lnSpc>
                          <a:spcPct val="110000"/>
                        </a:lnSpc>
                        <a:spcBef>
                          <a:spcPts val="0"/>
                        </a:spcBef>
                        <a:spcAft>
                          <a:spcPts val="0"/>
                        </a:spcAft>
                        <a:buClr>
                          <a:schemeClr val="dk1"/>
                        </a:buClr>
                        <a:buSzPts val="1100"/>
                        <a:buFont typeface="Arial"/>
                        <a:buNone/>
                      </a:pPr>
                      <a:r>
                        <a:rPr lang="en" sz="1600" b="1">
                          <a:solidFill>
                            <a:schemeClr val="dk2"/>
                          </a:solidFill>
                        </a:rPr>
                        <a:t>Restores traditional forms and structure</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Restores the Lodge roofs to their original forms and improves roof drainage</a:t>
                      </a:r>
                      <a:endParaRPr sz="1600"/>
                    </a:p>
                  </a:txBody>
                  <a:tcPr marL="91425" marR="91425" marT="91425" marB="45700"/>
                </a:tc>
                <a:extLst>
                  <a:ext uri="{0D108BD9-81ED-4DB2-BD59-A6C34878D82A}">
                    <a16:rowId xmlns:a16="http://schemas.microsoft.com/office/drawing/2014/main" val="10004"/>
                  </a:ext>
                </a:extLst>
              </a:tr>
            </a:tbl>
          </a:graphicData>
        </a:graphic>
      </p:graphicFrame>
      <p:sp>
        <p:nvSpPr>
          <p:cNvPr id="853" name="Google Shape;853;p1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63</a:t>
            </a:fld>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57"/>
        <p:cNvGrpSpPr/>
        <p:nvPr/>
      </p:nvGrpSpPr>
      <p:grpSpPr>
        <a:xfrm>
          <a:off x="0" y="0"/>
          <a:ext cx="0" cy="0"/>
          <a:chOff x="0" y="0"/>
          <a:chExt cx="0" cy="0"/>
        </a:xfrm>
      </p:grpSpPr>
      <p:sp>
        <p:nvSpPr>
          <p:cNvPr id="858" name="Google Shape;858;p112"/>
          <p:cNvSpPr txBox="1">
            <a:spLocks noGrp="1"/>
          </p:cNvSpPr>
          <p:nvPr>
            <p:ph type="title"/>
          </p:nvPr>
        </p:nvSpPr>
        <p:spPr>
          <a:xfrm>
            <a:off x="311700" y="22110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Summary of PWWG East Design Advantages </a:t>
            </a:r>
            <a:endParaRPr/>
          </a:p>
        </p:txBody>
      </p:sp>
      <p:graphicFrame>
        <p:nvGraphicFramePr>
          <p:cNvPr id="859" name="Google Shape;859;p112"/>
          <p:cNvGraphicFramePr/>
          <p:nvPr/>
        </p:nvGraphicFramePr>
        <p:xfrm>
          <a:off x="365875" y="793800"/>
          <a:ext cx="8520600" cy="3562332"/>
        </p:xfrm>
        <a:graphic>
          <a:graphicData uri="http://schemas.openxmlformats.org/drawingml/2006/table">
            <a:tbl>
              <a:tblPr>
                <a:noFill/>
                <a:tableStyleId>{5B5928E9-F772-44D9-A7FD-B1D582639974}</a:tableStyleId>
              </a:tblPr>
              <a:tblGrid>
                <a:gridCol w="2278925">
                  <a:extLst>
                    <a:ext uri="{9D8B030D-6E8A-4147-A177-3AD203B41FA5}">
                      <a16:colId xmlns:a16="http://schemas.microsoft.com/office/drawing/2014/main" val="20000"/>
                    </a:ext>
                  </a:extLst>
                </a:gridCol>
                <a:gridCol w="6241675">
                  <a:extLst>
                    <a:ext uri="{9D8B030D-6E8A-4147-A177-3AD203B41FA5}">
                      <a16:colId xmlns:a16="http://schemas.microsoft.com/office/drawing/2014/main" val="20001"/>
                    </a:ext>
                  </a:extLst>
                </a:gridCol>
              </a:tblGrid>
              <a:tr h="400425">
                <a:tc gridSpan="2">
                  <a:txBody>
                    <a:bodyPr/>
                    <a:lstStyle/>
                    <a:p>
                      <a:pPr marL="0" lvl="0" indent="0" algn="ctr" rtl="0">
                        <a:lnSpc>
                          <a:spcPct val="114000"/>
                        </a:lnSpc>
                        <a:spcBef>
                          <a:spcPts val="0"/>
                        </a:spcBef>
                        <a:spcAft>
                          <a:spcPts val="0"/>
                        </a:spcAft>
                        <a:buNone/>
                      </a:pPr>
                      <a:r>
                        <a:rPr lang="en" sz="2400" b="1">
                          <a:solidFill>
                            <a:schemeClr val="dk2"/>
                          </a:solidFill>
                        </a:rPr>
                        <a:t> Site and Overall Building Layout </a:t>
                      </a:r>
                      <a:r>
                        <a:rPr lang="en" sz="2400">
                          <a:solidFill>
                            <a:schemeClr val="dk2"/>
                          </a:solidFill>
                        </a:rPr>
                        <a:t>(continued)</a:t>
                      </a:r>
                      <a:endParaRPr sz="2400"/>
                    </a:p>
                  </a:txBody>
                  <a:tcPr marL="91425" marR="91425" marT="91425" marB="91425">
                    <a:solidFill>
                      <a:srgbClr val="D9EAD3"/>
                    </a:solidFill>
                  </a:tcPr>
                </a:tc>
                <a:tc hMerge="1">
                  <a:txBody>
                    <a:bodyPr/>
                    <a:lstStyle/>
                    <a:p>
                      <a:endParaRPr lang="en-US"/>
                    </a:p>
                  </a:txBody>
                  <a:tcPr/>
                </a:tc>
                <a:extLst>
                  <a:ext uri="{0D108BD9-81ED-4DB2-BD59-A6C34878D82A}">
                    <a16:rowId xmlns:a16="http://schemas.microsoft.com/office/drawing/2014/main" val="10000"/>
                  </a:ext>
                </a:extLst>
              </a:tr>
              <a:tr h="536225">
                <a:tc>
                  <a:txBody>
                    <a:bodyPr/>
                    <a:lstStyle/>
                    <a:p>
                      <a:pPr marL="0" lvl="0" indent="0" algn="l" rtl="0">
                        <a:lnSpc>
                          <a:spcPct val="110000"/>
                        </a:lnSpc>
                        <a:spcBef>
                          <a:spcPts val="0"/>
                        </a:spcBef>
                        <a:spcAft>
                          <a:spcPts val="0"/>
                        </a:spcAft>
                        <a:buNone/>
                      </a:pPr>
                      <a:r>
                        <a:rPr lang="en" sz="1600" b="1">
                          <a:solidFill>
                            <a:schemeClr val="dk2"/>
                          </a:solidFill>
                        </a:rPr>
                        <a:t>Increased Views</a:t>
                      </a:r>
                      <a:br>
                        <a:rPr lang="en" sz="1600" b="1">
                          <a:solidFill>
                            <a:schemeClr val="dk2"/>
                          </a:solidFill>
                        </a:rPr>
                      </a:br>
                      <a:r>
                        <a:rPr lang="en" sz="1600" b="1">
                          <a:solidFill>
                            <a:schemeClr val="dk2"/>
                          </a:solidFill>
                        </a:rPr>
                        <a:t>North &amp; South</a:t>
                      </a:r>
                      <a:endParaRPr sz="1600"/>
                    </a:p>
                  </a:txBody>
                  <a:tcPr marL="91425" marR="91425" marT="91425" marB="45700">
                    <a:lnB w="9525" cap="flat" cmpd="sng">
                      <a:solidFill>
                        <a:srgbClr val="9E9E9E"/>
                      </a:solidFill>
                      <a:prstDash val="solid"/>
                      <a:round/>
                      <a:headEnd type="none" w="sm" len="sm"/>
                      <a:tailEnd type="none" w="sm" len="sm"/>
                    </a:lnB>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Dining room location increases north facade building length for guests, providing north views up Evans Notch and more south views at the dining room with seven window units..</a:t>
                      </a:r>
                      <a:endParaRPr sz="1600"/>
                    </a:p>
                  </a:txBody>
                  <a:tcPr marL="91425" marR="91425" marT="91425" marB="45700">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36225">
                <a:tc>
                  <a:txBody>
                    <a:bodyPr/>
                    <a:lstStyle/>
                    <a:p>
                      <a:pPr marL="0" lvl="0" indent="0" algn="l" rtl="0">
                        <a:lnSpc>
                          <a:spcPct val="110000"/>
                        </a:lnSpc>
                        <a:spcBef>
                          <a:spcPts val="0"/>
                        </a:spcBef>
                        <a:spcAft>
                          <a:spcPts val="0"/>
                        </a:spcAft>
                        <a:buNone/>
                      </a:pPr>
                      <a:r>
                        <a:rPr lang="en" sz="1600" b="1">
                          <a:solidFill>
                            <a:schemeClr val="dk2"/>
                          </a:solidFill>
                        </a:rPr>
                        <a:t>Carbon Reductions</a:t>
                      </a:r>
                      <a:endParaRPr sz="1600" b="1">
                        <a:solidFill>
                          <a:schemeClr val="dk2"/>
                        </a:solidFill>
                      </a:endParaRPr>
                    </a:p>
                  </a:txBody>
                  <a:tcPr marL="91425" marR="91425" marT="91425"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40 to 60 solar panels in two arrays (east and south dining roof) meet a significant portion of CRC electrical needs.</a:t>
                      </a:r>
                      <a:endParaRPr sz="1600">
                        <a:solidFill>
                          <a:schemeClr val="dk2"/>
                        </a:solidFill>
                      </a:endParaRPr>
                    </a:p>
                  </a:txBody>
                  <a:tcPr marL="91425" marR="91425" marT="91425"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570525">
                <a:tc>
                  <a:txBody>
                    <a:bodyPr/>
                    <a:lstStyle/>
                    <a:p>
                      <a:pPr marL="0" lvl="0" indent="0" algn="l" rtl="0">
                        <a:lnSpc>
                          <a:spcPct val="110000"/>
                        </a:lnSpc>
                        <a:spcBef>
                          <a:spcPts val="0"/>
                        </a:spcBef>
                        <a:spcAft>
                          <a:spcPts val="0"/>
                        </a:spcAft>
                        <a:buNone/>
                      </a:pPr>
                      <a:r>
                        <a:rPr lang="en" sz="1600" b="1">
                          <a:solidFill>
                            <a:schemeClr val="dk2"/>
                          </a:solidFill>
                        </a:rPr>
                        <a:t>Strengthens North Lawn Connection</a:t>
                      </a:r>
                      <a:endParaRPr sz="1600"/>
                    </a:p>
                  </a:txBody>
                  <a:tcPr marL="91425" marR="91425" marT="91425"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The combination of north porch, north views, north walkway access, and plantings activate this side of the building.</a:t>
                      </a:r>
                      <a:endParaRPr sz="1600"/>
                    </a:p>
                  </a:txBody>
                  <a:tcPr marL="91425" marR="91425" marT="91425" marB="45700">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3"/>
                  </a:ext>
                </a:extLst>
              </a:tr>
              <a:tr h="570525">
                <a:tc>
                  <a:txBody>
                    <a:bodyPr/>
                    <a:lstStyle/>
                    <a:p>
                      <a:pPr marL="0" lvl="0" indent="0" algn="l" rtl="0">
                        <a:lnSpc>
                          <a:spcPct val="115000"/>
                        </a:lnSpc>
                        <a:spcBef>
                          <a:spcPts val="0"/>
                        </a:spcBef>
                        <a:spcAft>
                          <a:spcPts val="1600"/>
                        </a:spcAft>
                        <a:buNone/>
                      </a:pPr>
                      <a:r>
                        <a:rPr lang="en" sz="1600" b="1">
                          <a:solidFill>
                            <a:schemeClr val="dk2"/>
                          </a:solidFill>
                        </a:rPr>
                        <a:t>New Cool Roofing</a:t>
                      </a:r>
                      <a:endParaRPr sz="1600" b="1">
                        <a:solidFill>
                          <a:schemeClr val="dk2"/>
                        </a:solidFill>
                      </a:endParaRPr>
                    </a:p>
                  </a:txBody>
                  <a:tcPr marL="91425" marR="91425" marT="91425"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New dimensional “cool roof” shingles recall original wood shingles and help reduce heat gain</a:t>
                      </a:r>
                      <a:endParaRPr sz="1600">
                        <a:solidFill>
                          <a:schemeClr val="dk2"/>
                        </a:solidFill>
                      </a:endParaRPr>
                    </a:p>
                  </a:txBody>
                  <a:tcPr marL="91425" marR="91425" marT="91425"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860" name="Google Shape;860;p1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64</a:t>
            </a:fld>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pic>
        <p:nvPicPr>
          <p:cNvPr id="865" name="Google Shape;865;p113"/>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0" y="0"/>
            <a:ext cx="9195515" cy="5143500"/>
          </a:xfrm>
          <a:prstGeom prst="rect">
            <a:avLst/>
          </a:prstGeom>
          <a:noFill/>
          <a:ln>
            <a:noFill/>
          </a:ln>
        </p:spPr>
      </p:pic>
      <p:sp>
        <p:nvSpPr>
          <p:cNvPr id="866" name="Google Shape;866;p113"/>
          <p:cNvSpPr/>
          <p:nvPr/>
        </p:nvSpPr>
        <p:spPr>
          <a:xfrm>
            <a:off x="6561438" y="4596004"/>
            <a:ext cx="234858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overall plan</a:t>
            </a:r>
            <a:endParaRPr sz="1100"/>
          </a:p>
        </p:txBody>
      </p:sp>
      <p:pic>
        <p:nvPicPr>
          <p:cNvPr id="867" name="Google Shape;867;p113"/>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5400000">
            <a:off x="8175591" y="4096349"/>
            <a:ext cx="563344" cy="485397"/>
          </a:xfrm>
          <a:prstGeom prst="rect">
            <a:avLst/>
          </a:prstGeom>
          <a:noFill/>
          <a:ln>
            <a:noFill/>
          </a:ln>
        </p:spPr>
      </p:pic>
      <p:sp>
        <p:nvSpPr>
          <p:cNvPr id="868" name="Google Shape;868;p113"/>
          <p:cNvSpPr txBox="1"/>
          <p:nvPr/>
        </p:nvSpPr>
        <p:spPr>
          <a:xfrm>
            <a:off x="276576" y="236550"/>
            <a:ext cx="4867200" cy="6231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overall plan - east</a:t>
            </a:r>
            <a:br>
              <a:rPr lang="en" sz="4100" b="1">
                <a:solidFill>
                  <a:srgbClr val="82B50F"/>
                </a:solidFill>
                <a:latin typeface="Open Sans"/>
                <a:ea typeface="Open Sans"/>
                <a:cs typeface="Open Sans"/>
                <a:sym typeface="Open Sans"/>
              </a:rPr>
            </a:br>
            <a:r>
              <a:rPr lang="en" sz="4100" b="1">
                <a:solidFill>
                  <a:srgbClr val="82B50F"/>
                </a:solidFill>
                <a:latin typeface="Open Sans"/>
                <a:ea typeface="Open Sans"/>
                <a:cs typeface="Open Sans"/>
                <a:sym typeface="Open Sans"/>
              </a:rPr>
              <a:t>expanded</a:t>
            </a:r>
            <a:endParaRPr sz="1100" b="1"/>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872"/>
        <p:cNvGrpSpPr/>
        <p:nvPr/>
      </p:nvGrpSpPr>
      <p:grpSpPr>
        <a:xfrm>
          <a:off x="0" y="0"/>
          <a:ext cx="0" cy="0"/>
          <a:chOff x="0" y="0"/>
          <a:chExt cx="0" cy="0"/>
        </a:xfrm>
      </p:grpSpPr>
      <p:sp>
        <p:nvSpPr>
          <p:cNvPr id="873" name="Google Shape;873;p114"/>
          <p:cNvSpPr/>
          <p:nvPr/>
        </p:nvSpPr>
        <p:spPr>
          <a:xfrm>
            <a:off x="6848606" y="4620719"/>
            <a:ext cx="16911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enlarged plan</a:t>
            </a:r>
            <a:endParaRPr sz="1100"/>
          </a:p>
        </p:txBody>
      </p:sp>
      <p:pic>
        <p:nvPicPr>
          <p:cNvPr id="874" name="Google Shape;874;p11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5400000">
            <a:off x="8175591" y="4096349"/>
            <a:ext cx="563344" cy="485397"/>
          </a:xfrm>
          <a:prstGeom prst="rect">
            <a:avLst/>
          </a:prstGeom>
          <a:noFill/>
          <a:ln>
            <a:noFill/>
          </a:ln>
        </p:spPr>
      </p:pic>
      <p:pic>
        <p:nvPicPr>
          <p:cNvPr id="875" name="Google Shape;875;p114"/>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94570" y="272441"/>
            <a:ext cx="8550823" cy="4434213"/>
          </a:xfrm>
          <a:prstGeom prst="rect">
            <a:avLst/>
          </a:prstGeom>
          <a:noFill/>
          <a:ln>
            <a:noFill/>
          </a:ln>
        </p:spPr>
      </p:pic>
      <p:sp>
        <p:nvSpPr>
          <p:cNvPr id="876" name="Google Shape;876;p114"/>
          <p:cNvSpPr txBox="1"/>
          <p:nvPr/>
        </p:nvSpPr>
        <p:spPr>
          <a:xfrm>
            <a:off x="276576" y="236550"/>
            <a:ext cx="5257500" cy="6231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enlarged plan - east</a:t>
            </a:r>
            <a:endParaRPr sz="1100" b="1"/>
          </a:p>
        </p:txBody>
      </p:sp>
      <p:sp>
        <p:nvSpPr>
          <p:cNvPr id="877" name="Google Shape;877;p114"/>
          <p:cNvSpPr/>
          <p:nvPr/>
        </p:nvSpPr>
        <p:spPr>
          <a:xfrm>
            <a:off x="-1142750" y="2571750"/>
            <a:ext cx="3418800" cy="1885800"/>
          </a:xfrm>
          <a:prstGeom prst="rect">
            <a:avLst/>
          </a:prstGeom>
          <a:noFill/>
          <a:ln w="762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81"/>
        <p:cNvGrpSpPr/>
        <p:nvPr/>
      </p:nvGrpSpPr>
      <p:grpSpPr>
        <a:xfrm>
          <a:off x="0" y="0"/>
          <a:ext cx="0" cy="0"/>
          <a:chOff x="0" y="0"/>
          <a:chExt cx="0" cy="0"/>
        </a:xfrm>
      </p:grpSpPr>
      <p:pic>
        <p:nvPicPr>
          <p:cNvPr id="882" name="Google Shape;882;p11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790978" y="0"/>
            <a:ext cx="5562042" cy="5143501"/>
          </a:xfrm>
          <a:prstGeom prst="rect">
            <a:avLst/>
          </a:prstGeom>
          <a:noFill/>
          <a:ln>
            <a:noFill/>
          </a:ln>
        </p:spPr>
      </p:pic>
      <p:sp>
        <p:nvSpPr>
          <p:cNvPr id="883" name="Google Shape;883;p115"/>
          <p:cNvSpPr/>
          <p:nvPr/>
        </p:nvSpPr>
        <p:spPr>
          <a:xfrm flipH="1">
            <a:off x="3805125" y="0"/>
            <a:ext cx="6615000" cy="5143500"/>
          </a:xfrm>
          <a:prstGeom prst="parallelogram">
            <a:avLst>
              <a:gd name="adj" fmla="val 59706"/>
            </a:avLst>
          </a:prstGeom>
          <a:solidFill>
            <a:srgbClr val="FFFDFD">
              <a:alpha val="5461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15"/>
          <p:cNvSpPr txBox="1"/>
          <p:nvPr/>
        </p:nvSpPr>
        <p:spPr>
          <a:xfrm>
            <a:off x="4483400" y="137600"/>
            <a:ext cx="4660200" cy="1906200"/>
          </a:xfrm>
          <a:prstGeom prst="rect">
            <a:avLst/>
          </a:prstGeom>
          <a:noFill/>
          <a:ln>
            <a:noFill/>
          </a:ln>
          <a:effectLst>
            <a:outerShdw blurRad="14288" dist="123825" dir="6660000" algn="bl" rotWithShape="0">
              <a:srgbClr val="FFFFFF">
                <a:alpha val="50000"/>
              </a:srgbClr>
            </a:outerShdw>
          </a:effectLst>
        </p:spPr>
        <p:txBody>
          <a:bodyPr spcFirstLastPara="1" wrap="square" lIns="91425" tIns="91425" rIns="91425" bIns="91425" anchor="t" anchorCtr="0">
            <a:noAutofit/>
          </a:bodyPr>
          <a:lstStyle/>
          <a:p>
            <a:pPr marL="0" lvl="0" indent="0" algn="r" rtl="0">
              <a:spcBef>
                <a:spcPts val="0"/>
              </a:spcBef>
              <a:spcAft>
                <a:spcPts val="0"/>
              </a:spcAft>
              <a:buNone/>
            </a:pPr>
            <a:r>
              <a:rPr lang="en" sz="8400" b="1">
                <a:solidFill>
                  <a:srgbClr val="FF0000"/>
                </a:solidFill>
                <a:latin typeface="Calibri"/>
                <a:ea typeface="Calibri"/>
                <a:cs typeface="Calibri"/>
                <a:sym typeface="Calibri"/>
              </a:rPr>
              <a:t>let’s take </a:t>
            </a:r>
            <a:br>
              <a:rPr lang="en" sz="8400" b="1">
                <a:solidFill>
                  <a:srgbClr val="FF0000"/>
                </a:solidFill>
                <a:latin typeface="Calibri"/>
                <a:ea typeface="Calibri"/>
                <a:cs typeface="Calibri"/>
                <a:sym typeface="Calibri"/>
              </a:rPr>
            </a:br>
            <a:r>
              <a:rPr lang="en" sz="8400" b="1">
                <a:solidFill>
                  <a:srgbClr val="FF0000"/>
                </a:solidFill>
                <a:latin typeface="Calibri"/>
                <a:ea typeface="Calibri"/>
                <a:cs typeface="Calibri"/>
                <a:sym typeface="Calibri"/>
              </a:rPr>
              <a:t>a tour </a:t>
            </a:r>
            <a:r>
              <a:rPr lang="en" sz="8400" b="1">
                <a:solidFill>
                  <a:srgbClr val="FFFFFF"/>
                </a:solidFill>
                <a:latin typeface="Calibri"/>
                <a:ea typeface="Calibri"/>
                <a:cs typeface="Calibri"/>
                <a:sym typeface="Calibri"/>
              </a:rPr>
              <a:t>. </a:t>
            </a:r>
            <a:br>
              <a:rPr lang="en" sz="8400" b="1">
                <a:solidFill>
                  <a:srgbClr val="FF0000"/>
                </a:solidFill>
                <a:latin typeface="Calibri"/>
                <a:ea typeface="Calibri"/>
                <a:cs typeface="Calibri"/>
                <a:sym typeface="Calibri"/>
              </a:rPr>
            </a:br>
            <a:r>
              <a:rPr lang="en" sz="8400" b="1">
                <a:solidFill>
                  <a:srgbClr val="FF0000"/>
                </a:solidFill>
                <a:latin typeface="Calibri"/>
                <a:ea typeface="Calibri"/>
                <a:cs typeface="Calibri"/>
                <a:sym typeface="Calibri"/>
              </a:rPr>
              <a:t>inside</a:t>
            </a:r>
            <a:endParaRPr sz="8400" b="1">
              <a:solidFill>
                <a:srgbClr val="FF0000"/>
              </a:solidFill>
              <a:latin typeface="Calibri"/>
              <a:ea typeface="Calibri"/>
              <a:cs typeface="Calibri"/>
              <a:sym typeface="Calibri"/>
            </a:endParaRPr>
          </a:p>
        </p:txBody>
      </p:sp>
      <p:sp>
        <p:nvSpPr>
          <p:cNvPr id="885" name="Google Shape;885;p115"/>
          <p:cNvSpPr/>
          <p:nvPr/>
        </p:nvSpPr>
        <p:spPr>
          <a:xfrm rot="-7418633">
            <a:off x="1724408" y="1498063"/>
            <a:ext cx="4335150" cy="966094"/>
          </a:xfrm>
          <a:prstGeom prst="rightArrow">
            <a:avLst>
              <a:gd name="adj1" fmla="val 37515"/>
              <a:gd name="adj2" fmla="val 43468"/>
            </a:avLst>
          </a:prstGeom>
          <a:solidFill>
            <a:srgbClr val="FF0000"/>
          </a:solidFill>
          <a:ln w="9525" cap="flat" cmpd="sng">
            <a:solidFill>
              <a:schemeClr val="dk2"/>
            </a:solidFill>
            <a:prstDash val="solid"/>
            <a:round/>
            <a:headEnd type="none" w="sm" len="sm"/>
            <a:tailEnd type="none" w="sm" len="sm"/>
          </a:ln>
          <a:effectLst>
            <a:outerShdw blurRad="128588" dist="342900" dir="612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115"/>
          <p:cNvSpPr/>
          <p:nvPr/>
        </p:nvSpPr>
        <p:spPr>
          <a:xfrm>
            <a:off x="6561438" y="4596004"/>
            <a:ext cx="23487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axonometric</a:t>
            </a:r>
            <a:endParaRPr sz="1100"/>
          </a:p>
        </p:txBody>
      </p:sp>
      <p:pic>
        <p:nvPicPr>
          <p:cNvPr id="887" name="Google Shape;887;p11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9100439">
            <a:off x="8175591" y="4096349"/>
            <a:ext cx="563344" cy="485397"/>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116"/>
          <p:cNvSpPr txBox="1"/>
          <p:nvPr/>
        </p:nvSpPr>
        <p:spPr>
          <a:xfrm>
            <a:off x="935143" y="1218663"/>
            <a:ext cx="7557109" cy="623248"/>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i="0" u="none" strike="noStrike" cap="none">
                <a:solidFill>
                  <a:srgbClr val="82B50F"/>
                </a:solidFill>
                <a:latin typeface="Open Sans"/>
                <a:ea typeface="Open Sans"/>
                <a:cs typeface="Open Sans"/>
                <a:sym typeface="Open Sans"/>
              </a:rPr>
              <a:t>kitchen layout</a:t>
            </a:r>
            <a:endParaRPr sz="1100" b="1"/>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896"/>
        <p:cNvGrpSpPr/>
        <p:nvPr/>
      </p:nvGrpSpPr>
      <p:grpSpPr>
        <a:xfrm>
          <a:off x="0" y="0"/>
          <a:ext cx="0" cy="0"/>
          <a:chOff x="0" y="0"/>
          <a:chExt cx="0" cy="0"/>
        </a:xfrm>
      </p:grpSpPr>
      <p:sp>
        <p:nvSpPr>
          <p:cNvPr id="897" name="Google Shape;897;p117"/>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Summary of PWWG East Design Advantages </a:t>
            </a:r>
            <a:endParaRPr/>
          </a:p>
        </p:txBody>
      </p:sp>
      <p:graphicFrame>
        <p:nvGraphicFramePr>
          <p:cNvPr id="898" name="Google Shape;898;p117"/>
          <p:cNvGraphicFramePr/>
          <p:nvPr/>
        </p:nvGraphicFramePr>
        <p:xfrm>
          <a:off x="365875" y="793800"/>
          <a:ext cx="8520600" cy="3699457"/>
        </p:xfrm>
        <a:graphic>
          <a:graphicData uri="http://schemas.openxmlformats.org/drawingml/2006/table">
            <a:tbl>
              <a:tblPr>
                <a:noFill/>
                <a:tableStyleId>{5B5928E9-F772-44D9-A7FD-B1D582639974}</a:tableStyleId>
              </a:tblPr>
              <a:tblGrid>
                <a:gridCol w="2748875">
                  <a:extLst>
                    <a:ext uri="{9D8B030D-6E8A-4147-A177-3AD203B41FA5}">
                      <a16:colId xmlns:a16="http://schemas.microsoft.com/office/drawing/2014/main" val="20000"/>
                    </a:ext>
                  </a:extLst>
                </a:gridCol>
                <a:gridCol w="5771725">
                  <a:extLst>
                    <a:ext uri="{9D8B030D-6E8A-4147-A177-3AD203B41FA5}">
                      <a16:colId xmlns:a16="http://schemas.microsoft.com/office/drawing/2014/main" val="20001"/>
                    </a:ext>
                  </a:extLst>
                </a:gridCol>
              </a:tblGrid>
              <a:tr h="295175">
                <a:tc gridSpan="2">
                  <a:txBody>
                    <a:bodyPr/>
                    <a:lstStyle/>
                    <a:p>
                      <a:pPr marL="0" lvl="0" indent="0" algn="ctr" rtl="0">
                        <a:lnSpc>
                          <a:spcPct val="114000"/>
                        </a:lnSpc>
                        <a:spcBef>
                          <a:spcPts val="0"/>
                        </a:spcBef>
                        <a:spcAft>
                          <a:spcPts val="0"/>
                        </a:spcAft>
                        <a:buNone/>
                      </a:pPr>
                      <a:r>
                        <a:rPr lang="en" sz="2400" b="1">
                          <a:solidFill>
                            <a:schemeClr val="dk2"/>
                          </a:solidFill>
                        </a:rPr>
                        <a:t>Kitchen</a:t>
                      </a:r>
                      <a:endParaRPr sz="2400"/>
                    </a:p>
                  </a:txBody>
                  <a:tcPr marL="91425" marR="91425" marT="91425" marB="91425">
                    <a:solidFill>
                      <a:srgbClr val="D0E0E3"/>
                    </a:solidFill>
                  </a:tcPr>
                </a:tc>
                <a:tc hMerge="1">
                  <a:txBody>
                    <a:bodyPr/>
                    <a:lstStyle/>
                    <a:p>
                      <a:endParaRPr lang="en-US"/>
                    </a:p>
                  </a:txBody>
                  <a:tcPr/>
                </a:tc>
                <a:extLst>
                  <a:ext uri="{0D108BD9-81ED-4DB2-BD59-A6C34878D82A}">
                    <a16:rowId xmlns:a16="http://schemas.microsoft.com/office/drawing/2014/main" val="10000"/>
                  </a:ext>
                </a:extLst>
              </a:tr>
              <a:tr h="526200">
                <a:tc>
                  <a:txBody>
                    <a:bodyPr/>
                    <a:lstStyle/>
                    <a:p>
                      <a:pPr marL="0" lvl="0" indent="0" algn="l" rtl="0">
                        <a:lnSpc>
                          <a:spcPct val="110000"/>
                        </a:lnSpc>
                        <a:spcBef>
                          <a:spcPts val="0"/>
                        </a:spcBef>
                        <a:spcAft>
                          <a:spcPts val="0"/>
                        </a:spcAft>
                        <a:buNone/>
                      </a:pPr>
                      <a:r>
                        <a:rPr lang="en" sz="1600" b="1">
                          <a:solidFill>
                            <a:schemeClr val="dk2"/>
                          </a:solidFill>
                        </a:rPr>
                        <a:t>Improve function</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Single level, new kitchen addition for food service functions: cook, back, serve, clean, etc. for efficiency, worker safety, and easier food deliveries.</a:t>
                      </a:r>
                      <a:endParaRPr sz="1600">
                        <a:solidFill>
                          <a:schemeClr val="dk2"/>
                        </a:solidFill>
                      </a:endParaRPr>
                    </a:p>
                  </a:txBody>
                  <a:tcPr marL="91425" marR="91425" marT="91425" marB="45700"/>
                </a:tc>
                <a:extLst>
                  <a:ext uri="{0D108BD9-81ED-4DB2-BD59-A6C34878D82A}">
                    <a16:rowId xmlns:a16="http://schemas.microsoft.com/office/drawing/2014/main" val="10001"/>
                  </a:ext>
                </a:extLst>
              </a:tr>
              <a:tr h="376450">
                <a:tc>
                  <a:txBody>
                    <a:bodyPr/>
                    <a:lstStyle/>
                    <a:p>
                      <a:pPr marL="0" lvl="0" indent="0" algn="l" rtl="0">
                        <a:lnSpc>
                          <a:spcPct val="110000"/>
                        </a:lnSpc>
                        <a:spcBef>
                          <a:spcPts val="0"/>
                        </a:spcBef>
                        <a:spcAft>
                          <a:spcPts val="0"/>
                        </a:spcAft>
                        <a:buNone/>
                      </a:pPr>
                      <a:r>
                        <a:rPr lang="en" sz="1600" b="1">
                          <a:solidFill>
                            <a:schemeClr val="dk2"/>
                          </a:solidFill>
                        </a:rPr>
                        <a:t>Efficient service flow</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Maintains a spatial relationship and server flows between the kitchen and dining area similar to current operations.</a:t>
                      </a:r>
                      <a:endParaRPr sz="1600"/>
                    </a:p>
                  </a:txBody>
                  <a:tcPr marL="91425" marR="91425" marT="91425" marB="45700"/>
                </a:tc>
                <a:extLst>
                  <a:ext uri="{0D108BD9-81ED-4DB2-BD59-A6C34878D82A}">
                    <a16:rowId xmlns:a16="http://schemas.microsoft.com/office/drawing/2014/main" val="10002"/>
                  </a:ext>
                </a:extLst>
              </a:tr>
              <a:tr h="376450">
                <a:tc>
                  <a:txBody>
                    <a:bodyPr/>
                    <a:lstStyle/>
                    <a:p>
                      <a:pPr marL="0" lvl="0" indent="0" algn="l" rtl="0">
                        <a:lnSpc>
                          <a:spcPct val="110000"/>
                        </a:lnSpc>
                        <a:spcBef>
                          <a:spcPts val="0"/>
                        </a:spcBef>
                        <a:spcAft>
                          <a:spcPts val="0"/>
                        </a:spcAft>
                        <a:buNone/>
                      </a:pPr>
                      <a:r>
                        <a:rPr lang="en" sz="1600" b="1">
                          <a:solidFill>
                            <a:schemeClr val="dk2"/>
                          </a:solidFill>
                        </a:rPr>
                        <a:t>Accommodate Extension and shoulder season</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Potential for in-kitchen pickup and drop-off during self-service times.</a:t>
                      </a:r>
                      <a:endParaRPr sz="1600"/>
                    </a:p>
                  </a:txBody>
                  <a:tcPr marL="91425" marR="91425" marT="91425" marB="45700"/>
                </a:tc>
                <a:extLst>
                  <a:ext uri="{0D108BD9-81ED-4DB2-BD59-A6C34878D82A}">
                    <a16:rowId xmlns:a16="http://schemas.microsoft.com/office/drawing/2014/main" val="10003"/>
                  </a:ext>
                </a:extLst>
              </a:tr>
              <a:tr h="226725">
                <a:tc>
                  <a:txBody>
                    <a:bodyPr/>
                    <a:lstStyle/>
                    <a:p>
                      <a:pPr marL="0" lvl="0" indent="0" algn="l" rtl="0">
                        <a:lnSpc>
                          <a:spcPct val="110000"/>
                        </a:lnSpc>
                        <a:spcBef>
                          <a:spcPts val="0"/>
                        </a:spcBef>
                        <a:spcAft>
                          <a:spcPts val="0"/>
                        </a:spcAft>
                        <a:buClr>
                          <a:schemeClr val="dk1"/>
                        </a:buClr>
                        <a:buSzPts val="1100"/>
                        <a:buFont typeface="Arial"/>
                        <a:buNone/>
                      </a:pPr>
                      <a:r>
                        <a:rPr lang="en" sz="1600" b="1">
                          <a:solidFill>
                            <a:schemeClr val="dk2"/>
                          </a:solidFill>
                        </a:rPr>
                        <a:t>Support spaces added</a:t>
                      </a:r>
                      <a:endParaRPr sz="1600" b="1">
                        <a:solidFill>
                          <a:schemeClr val="dk2"/>
                        </a:solidFill>
                      </a:endParaRPr>
                    </a:p>
                  </a:txBody>
                  <a:tcPr marL="91425" marR="91425" marT="91425" marB="45700">
                    <a:solidFill>
                      <a:srgbClr val="FFFF00"/>
                    </a:solidFill>
                  </a:tcPr>
                </a:tc>
                <a:tc>
                  <a:txBody>
                    <a:bodyPr/>
                    <a:lstStyle/>
                    <a:p>
                      <a:pPr marL="0" lvl="0" indent="0" algn="l" rtl="0">
                        <a:lnSpc>
                          <a:spcPct val="110000"/>
                        </a:lnSpc>
                        <a:spcBef>
                          <a:spcPts val="0"/>
                        </a:spcBef>
                        <a:spcAft>
                          <a:spcPts val="0"/>
                        </a:spcAft>
                        <a:buClr>
                          <a:schemeClr val="dk1"/>
                        </a:buClr>
                        <a:buSzPts val="1100"/>
                        <a:buFont typeface="Arial"/>
                        <a:buNone/>
                      </a:pPr>
                      <a:r>
                        <a:rPr lang="en" sz="1600">
                          <a:solidFill>
                            <a:schemeClr val="dk2"/>
                          </a:solidFill>
                        </a:rPr>
                        <a:t>Storage, utility, laundry, and electrical panel closet provided.</a:t>
                      </a:r>
                      <a:endParaRPr sz="1600">
                        <a:solidFill>
                          <a:schemeClr val="dk2"/>
                        </a:solidFill>
                      </a:endParaRPr>
                    </a:p>
                  </a:txBody>
                  <a:tcPr marL="91425" marR="91425" marT="91425" marB="45700"/>
                </a:tc>
                <a:extLst>
                  <a:ext uri="{0D108BD9-81ED-4DB2-BD59-A6C34878D82A}">
                    <a16:rowId xmlns:a16="http://schemas.microsoft.com/office/drawing/2014/main" val="10004"/>
                  </a:ext>
                </a:extLst>
              </a:tr>
              <a:tr h="262925">
                <a:tc>
                  <a:txBody>
                    <a:bodyPr/>
                    <a:lstStyle/>
                    <a:p>
                      <a:pPr marL="0" lvl="0" indent="0" algn="l" rtl="0">
                        <a:lnSpc>
                          <a:spcPct val="110000"/>
                        </a:lnSpc>
                        <a:spcBef>
                          <a:spcPts val="0"/>
                        </a:spcBef>
                        <a:spcAft>
                          <a:spcPts val="0"/>
                        </a:spcAft>
                        <a:buNone/>
                      </a:pPr>
                      <a:r>
                        <a:rPr lang="en" sz="1600" b="1">
                          <a:solidFill>
                            <a:schemeClr val="dk2"/>
                          </a:solidFill>
                        </a:rPr>
                        <a:t>Finishes and equipment</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New surfaces, counters, and food service equipment.</a:t>
                      </a:r>
                      <a:endParaRPr sz="1600"/>
                    </a:p>
                  </a:txBody>
                  <a:tcPr marL="91425" marR="91425" marT="91425" marB="45700"/>
                </a:tc>
                <a:extLst>
                  <a:ext uri="{0D108BD9-81ED-4DB2-BD59-A6C34878D82A}">
                    <a16:rowId xmlns:a16="http://schemas.microsoft.com/office/drawing/2014/main" val="10005"/>
                  </a:ext>
                </a:extLst>
              </a:tr>
            </a:tbl>
          </a:graphicData>
        </a:graphic>
      </p:graphicFrame>
      <p:sp>
        <p:nvSpPr>
          <p:cNvPr id="899" name="Google Shape;899;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69</a:t>
            </a:f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DCECD5"/>
            </a:gs>
            <a:gs pos="100000">
              <a:srgbClr val="93BC81"/>
            </a:gs>
          </a:gsLst>
          <a:path path="circle">
            <a:fillToRect l="50000" t="50000" r="50000" b="50000"/>
          </a:path>
          <a:tileRect/>
        </a:gradFill>
        <a:effectLst/>
      </p:bgPr>
    </p:bg>
    <p:spTree>
      <p:nvGrpSpPr>
        <p:cNvPr id="1" name="Shape 322"/>
        <p:cNvGrpSpPr/>
        <p:nvPr/>
      </p:nvGrpSpPr>
      <p:grpSpPr>
        <a:xfrm>
          <a:off x="0" y="0"/>
          <a:ext cx="0" cy="0"/>
          <a:chOff x="0" y="0"/>
          <a:chExt cx="0" cy="0"/>
        </a:xfrm>
      </p:grpSpPr>
      <p:sp>
        <p:nvSpPr>
          <p:cNvPr id="323" name="Google Shape;323;p55"/>
          <p:cNvSpPr txBox="1">
            <a:spLocks noGrp="1"/>
          </p:cNvSpPr>
          <p:nvPr>
            <p:ph type="ctrTitle"/>
          </p:nvPr>
        </p:nvSpPr>
        <p:spPr>
          <a:xfrm>
            <a:off x="311708" y="1326050"/>
            <a:ext cx="8520600" cy="2052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AMC CRC Lodge Project</a:t>
            </a:r>
            <a:br>
              <a:rPr lang="en"/>
            </a:br>
            <a:r>
              <a:rPr lang="en" b="1"/>
              <a:t>Who?</a:t>
            </a:r>
            <a:endParaRPr b="1"/>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903"/>
        <p:cNvGrpSpPr/>
        <p:nvPr/>
      </p:nvGrpSpPr>
      <p:grpSpPr>
        <a:xfrm>
          <a:off x="0" y="0"/>
          <a:ext cx="0" cy="0"/>
          <a:chOff x="0" y="0"/>
          <a:chExt cx="0" cy="0"/>
        </a:xfrm>
      </p:grpSpPr>
      <p:sp>
        <p:nvSpPr>
          <p:cNvPr id="904" name="Google Shape;904;p118"/>
          <p:cNvSpPr/>
          <p:nvPr/>
        </p:nvSpPr>
        <p:spPr>
          <a:xfrm>
            <a:off x="6848606" y="4620719"/>
            <a:ext cx="1691014"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enlarged plan</a:t>
            </a:r>
            <a:endParaRPr sz="1100"/>
          </a:p>
        </p:txBody>
      </p:sp>
      <p:pic>
        <p:nvPicPr>
          <p:cNvPr id="905" name="Google Shape;905;p118"/>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5400000">
            <a:off x="8175591" y="4096349"/>
            <a:ext cx="563344" cy="485397"/>
          </a:xfrm>
          <a:prstGeom prst="rect">
            <a:avLst/>
          </a:prstGeom>
          <a:noFill/>
          <a:ln>
            <a:noFill/>
          </a:ln>
        </p:spPr>
      </p:pic>
      <p:pic>
        <p:nvPicPr>
          <p:cNvPr id="906" name="Google Shape;906;p118"/>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94570" y="272441"/>
            <a:ext cx="8550825" cy="4434214"/>
          </a:xfrm>
          <a:prstGeom prst="rect">
            <a:avLst/>
          </a:prstGeom>
          <a:noFill/>
          <a:ln>
            <a:noFill/>
          </a:ln>
        </p:spPr>
      </p:pic>
      <p:sp>
        <p:nvSpPr>
          <p:cNvPr id="907" name="Google Shape;907;p118"/>
          <p:cNvSpPr/>
          <p:nvPr/>
        </p:nvSpPr>
        <p:spPr>
          <a:xfrm>
            <a:off x="5334250" y="859650"/>
            <a:ext cx="3205500" cy="35745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18"/>
          <p:cNvSpPr txBox="1"/>
          <p:nvPr/>
        </p:nvSpPr>
        <p:spPr>
          <a:xfrm>
            <a:off x="276572" y="236550"/>
            <a:ext cx="3990900" cy="6231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new </a:t>
            </a:r>
            <a:r>
              <a:rPr lang="en" sz="4100" b="1" i="0" u="none" strike="noStrike" cap="none">
                <a:solidFill>
                  <a:srgbClr val="82B50F"/>
                </a:solidFill>
                <a:latin typeface="Open Sans"/>
                <a:ea typeface="Open Sans"/>
                <a:cs typeface="Open Sans"/>
                <a:sym typeface="Open Sans"/>
              </a:rPr>
              <a:t>kitchen</a:t>
            </a:r>
            <a:endParaRPr sz="1100" b="1"/>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119"/>
          <p:cNvSpPr/>
          <p:nvPr/>
        </p:nvSpPr>
        <p:spPr>
          <a:xfrm>
            <a:off x="6561438" y="4596004"/>
            <a:ext cx="234858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kitchen plan</a:t>
            </a:r>
            <a:endParaRPr sz="1100"/>
          </a:p>
        </p:txBody>
      </p:sp>
      <p:pic>
        <p:nvPicPr>
          <p:cNvPr id="914" name="Google Shape;914;p11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5400000">
            <a:off x="8175591" y="4096349"/>
            <a:ext cx="563344" cy="485397"/>
          </a:xfrm>
          <a:prstGeom prst="rect">
            <a:avLst/>
          </a:prstGeom>
          <a:noFill/>
          <a:ln>
            <a:noFill/>
          </a:ln>
        </p:spPr>
      </p:pic>
      <p:pic>
        <p:nvPicPr>
          <p:cNvPr id="915" name="Google Shape;915;p11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2649250" y="140925"/>
            <a:ext cx="4766552" cy="5002576"/>
          </a:xfrm>
          <a:prstGeom prst="rect">
            <a:avLst/>
          </a:prstGeom>
          <a:noFill/>
          <a:ln>
            <a:noFill/>
          </a:ln>
        </p:spPr>
      </p:pic>
      <p:sp>
        <p:nvSpPr>
          <p:cNvPr id="916" name="Google Shape;916;p119"/>
          <p:cNvSpPr/>
          <p:nvPr/>
        </p:nvSpPr>
        <p:spPr>
          <a:xfrm>
            <a:off x="723000" y="4113150"/>
            <a:ext cx="1116300" cy="451800"/>
          </a:xfrm>
          <a:prstGeom prst="wedgeRoundRectCallout">
            <a:avLst>
              <a:gd name="adj1" fmla="val 207171"/>
              <a:gd name="adj2" fmla="val -8815"/>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Baking Area</a:t>
            </a:r>
            <a:endParaRPr b="1"/>
          </a:p>
        </p:txBody>
      </p:sp>
      <p:sp>
        <p:nvSpPr>
          <p:cNvPr id="917" name="Google Shape;917;p119"/>
          <p:cNvSpPr/>
          <p:nvPr/>
        </p:nvSpPr>
        <p:spPr>
          <a:xfrm>
            <a:off x="7583650" y="3355450"/>
            <a:ext cx="1116300" cy="451800"/>
          </a:xfrm>
          <a:prstGeom prst="wedgeRoundRectCallout">
            <a:avLst>
              <a:gd name="adj1" fmla="val -151758"/>
              <a:gd name="adj2" fmla="val -4305"/>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Walk-in Coolers</a:t>
            </a:r>
            <a:endParaRPr b="1"/>
          </a:p>
        </p:txBody>
      </p:sp>
      <p:sp>
        <p:nvSpPr>
          <p:cNvPr id="918" name="Google Shape;918;p119"/>
          <p:cNvSpPr/>
          <p:nvPr/>
        </p:nvSpPr>
        <p:spPr>
          <a:xfrm>
            <a:off x="7583650" y="1042925"/>
            <a:ext cx="1116300" cy="451800"/>
          </a:xfrm>
          <a:prstGeom prst="wedgeRoundRectCallout">
            <a:avLst>
              <a:gd name="adj1" fmla="val -170307"/>
              <a:gd name="adj2" fmla="val 157481"/>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Dry Storag</a:t>
            </a:r>
            <a:r>
              <a:rPr lang="en"/>
              <a:t>e</a:t>
            </a:r>
            <a:endParaRPr/>
          </a:p>
        </p:txBody>
      </p:sp>
      <p:sp>
        <p:nvSpPr>
          <p:cNvPr id="919" name="Google Shape;919;p119"/>
          <p:cNvSpPr/>
          <p:nvPr/>
        </p:nvSpPr>
        <p:spPr>
          <a:xfrm>
            <a:off x="723000" y="2185825"/>
            <a:ext cx="1116300" cy="451800"/>
          </a:xfrm>
          <a:prstGeom prst="wedgeRoundRectCallout">
            <a:avLst>
              <a:gd name="adj1" fmla="val 251223"/>
              <a:gd name="adj2" fmla="val -19002"/>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Serving Pantry</a:t>
            </a:r>
            <a:endParaRPr b="1"/>
          </a:p>
        </p:txBody>
      </p:sp>
      <p:sp>
        <p:nvSpPr>
          <p:cNvPr id="920" name="Google Shape;920;p119"/>
          <p:cNvSpPr/>
          <p:nvPr/>
        </p:nvSpPr>
        <p:spPr>
          <a:xfrm>
            <a:off x="723000" y="396900"/>
            <a:ext cx="1116300" cy="451800"/>
          </a:xfrm>
          <a:prstGeom prst="wedgeRoundRectCallout">
            <a:avLst>
              <a:gd name="adj1" fmla="val 304325"/>
              <a:gd name="adj2" fmla="val 135729"/>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Dish</a:t>
            </a:r>
            <a:br>
              <a:rPr lang="en" b="1"/>
            </a:br>
            <a:r>
              <a:rPr lang="en" b="1"/>
              <a:t>Washing</a:t>
            </a:r>
            <a:endParaRPr b="1"/>
          </a:p>
        </p:txBody>
      </p:sp>
      <p:sp>
        <p:nvSpPr>
          <p:cNvPr id="921" name="Google Shape;921;p119"/>
          <p:cNvSpPr/>
          <p:nvPr/>
        </p:nvSpPr>
        <p:spPr>
          <a:xfrm>
            <a:off x="6630275" y="4244125"/>
            <a:ext cx="1116300" cy="451800"/>
          </a:xfrm>
          <a:prstGeom prst="wedgeRoundRectCallout">
            <a:avLst>
              <a:gd name="adj1" fmla="val -195093"/>
              <a:gd name="adj2" fmla="val -127457"/>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t>Cook Line</a:t>
            </a:r>
            <a:endParaRPr b="1"/>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p120"/>
          <p:cNvSpPr/>
          <p:nvPr/>
        </p:nvSpPr>
        <p:spPr>
          <a:xfrm>
            <a:off x="6561438" y="4596004"/>
            <a:ext cx="234858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axonometric</a:t>
            </a:r>
            <a:endParaRPr sz="1100"/>
          </a:p>
        </p:txBody>
      </p:sp>
      <p:pic>
        <p:nvPicPr>
          <p:cNvPr id="927" name="Google Shape;927;p12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9100439">
            <a:off x="8175591" y="4096349"/>
            <a:ext cx="563344" cy="485397"/>
          </a:xfrm>
          <a:prstGeom prst="rect">
            <a:avLst/>
          </a:prstGeom>
          <a:noFill/>
          <a:ln>
            <a:noFill/>
          </a:ln>
        </p:spPr>
      </p:pic>
      <p:pic>
        <p:nvPicPr>
          <p:cNvPr id="928" name="Google Shape;928;p12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0"/>
            <a:ext cx="7562589" cy="5143499"/>
          </a:xfrm>
          <a:prstGeom prst="rect">
            <a:avLst/>
          </a:prstGeom>
          <a:noFill/>
          <a:ln>
            <a:noFill/>
          </a:ln>
        </p:spPr>
      </p:pic>
      <p:sp>
        <p:nvSpPr>
          <p:cNvPr id="929" name="Google Shape;929;p120"/>
          <p:cNvSpPr/>
          <p:nvPr/>
        </p:nvSpPr>
        <p:spPr>
          <a:xfrm>
            <a:off x="210075" y="839913"/>
            <a:ext cx="1116300" cy="451800"/>
          </a:xfrm>
          <a:prstGeom prst="wedgeRoundRectCallout">
            <a:avLst>
              <a:gd name="adj1" fmla="val 274075"/>
              <a:gd name="adj2" fmla="val 131809"/>
              <a:gd name="adj3" fmla="val 0"/>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Serving Pantry</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933"/>
        <p:cNvGrpSpPr/>
        <p:nvPr/>
      </p:nvGrpSpPr>
      <p:grpSpPr>
        <a:xfrm>
          <a:off x="0" y="0"/>
          <a:ext cx="0" cy="0"/>
          <a:chOff x="0" y="0"/>
          <a:chExt cx="0" cy="0"/>
        </a:xfrm>
      </p:grpSpPr>
      <p:pic>
        <p:nvPicPr>
          <p:cNvPr id="934" name="Google Shape;934;p12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14288"/>
            <a:ext cx="7359372" cy="5129212"/>
          </a:xfrm>
          <a:prstGeom prst="rect">
            <a:avLst/>
          </a:prstGeom>
          <a:noFill/>
          <a:ln>
            <a:noFill/>
          </a:ln>
        </p:spPr>
      </p:pic>
      <p:sp>
        <p:nvSpPr>
          <p:cNvPr id="935" name="Google Shape;935;p121"/>
          <p:cNvSpPr/>
          <p:nvPr/>
        </p:nvSpPr>
        <p:spPr>
          <a:xfrm>
            <a:off x="7137401" y="4663938"/>
            <a:ext cx="1857044"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serving pantry</a:t>
            </a:r>
            <a:endParaRPr sz="110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122"/>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Summary of PWWG East Design Advantages </a:t>
            </a:r>
            <a:endParaRPr/>
          </a:p>
        </p:txBody>
      </p:sp>
      <p:graphicFrame>
        <p:nvGraphicFramePr>
          <p:cNvPr id="941" name="Google Shape;941;p122"/>
          <p:cNvGraphicFramePr/>
          <p:nvPr/>
        </p:nvGraphicFramePr>
        <p:xfrm>
          <a:off x="365875" y="761475"/>
          <a:ext cx="8520600" cy="2200556"/>
        </p:xfrm>
        <a:graphic>
          <a:graphicData uri="http://schemas.openxmlformats.org/drawingml/2006/table">
            <a:tbl>
              <a:tblPr>
                <a:noFill/>
                <a:tableStyleId>{5B5928E9-F772-44D9-A7FD-B1D582639974}</a:tableStyleId>
              </a:tblPr>
              <a:tblGrid>
                <a:gridCol w="1730575">
                  <a:extLst>
                    <a:ext uri="{9D8B030D-6E8A-4147-A177-3AD203B41FA5}">
                      <a16:colId xmlns:a16="http://schemas.microsoft.com/office/drawing/2014/main" val="20000"/>
                    </a:ext>
                  </a:extLst>
                </a:gridCol>
                <a:gridCol w="6790025">
                  <a:extLst>
                    <a:ext uri="{9D8B030D-6E8A-4147-A177-3AD203B41FA5}">
                      <a16:colId xmlns:a16="http://schemas.microsoft.com/office/drawing/2014/main" val="20001"/>
                    </a:ext>
                  </a:extLst>
                </a:gridCol>
              </a:tblGrid>
              <a:tr h="318875">
                <a:tc gridSpan="2">
                  <a:txBody>
                    <a:bodyPr/>
                    <a:lstStyle/>
                    <a:p>
                      <a:pPr marL="0" lvl="0" indent="0" algn="ctr" rtl="0">
                        <a:lnSpc>
                          <a:spcPct val="110000"/>
                        </a:lnSpc>
                        <a:spcBef>
                          <a:spcPts val="0"/>
                        </a:spcBef>
                        <a:spcAft>
                          <a:spcPts val="0"/>
                        </a:spcAft>
                        <a:buNone/>
                      </a:pPr>
                      <a:r>
                        <a:rPr lang="en" sz="2400" b="1">
                          <a:solidFill>
                            <a:schemeClr val="dk2"/>
                          </a:solidFill>
                        </a:rPr>
                        <a:t>Accessibility</a:t>
                      </a:r>
                      <a:endParaRPr sz="2400"/>
                    </a:p>
                  </a:txBody>
                  <a:tcPr marL="91425" marR="91425" marT="91425" marB="91425">
                    <a:solidFill>
                      <a:srgbClr val="CCCCCC"/>
                    </a:solidFill>
                  </a:tcPr>
                </a:tc>
                <a:tc hMerge="1">
                  <a:txBody>
                    <a:bodyPr/>
                    <a:lstStyle/>
                    <a:p>
                      <a:endParaRPr lang="en-US"/>
                    </a:p>
                  </a:txBody>
                  <a:tcPr/>
                </a:tc>
                <a:extLst>
                  <a:ext uri="{0D108BD9-81ED-4DB2-BD59-A6C34878D82A}">
                    <a16:rowId xmlns:a16="http://schemas.microsoft.com/office/drawing/2014/main" val="10000"/>
                  </a:ext>
                </a:extLst>
              </a:tr>
              <a:tr h="475600">
                <a:tc>
                  <a:txBody>
                    <a:bodyPr/>
                    <a:lstStyle/>
                    <a:p>
                      <a:pPr marL="0" lvl="0" indent="0" algn="l" rtl="0">
                        <a:lnSpc>
                          <a:spcPct val="110000"/>
                        </a:lnSpc>
                        <a:spcBef>
                          <a:spcPts val="0"/>
                        </a:spcBef>
                        <a:spcAft>
                          <a:spcPts val="0"/>
                        </a:spcAft>
                        <a:buNone/>
                      </a:pPr>
                      <a:r>
                        <a:rPr lang="en" sz="1600" b="1">
                          <a:solidFill>
                            <a:schemeClr val="dk2"/>
                          </a:solidFill>
                        </a:rPr>
                        <a:t>New Bathrooms</a:t>
                      </a:r>
                      <a:endParaRPr sz="1600"/>
                    </a:p>
                  </a:txBody>
                  <a:tcPr marL="91425" marR="91425" marT="91425" marB="45700">
                    <a:lnB w="9525" cap="flat" cmpd="sng">
                      <a:solidFill>
                        <a:srgbClr val="9E9E9E"/>
                      </a:solidFill>
                      <a:prstDash val="solid"/>
                      <a:round/>
                      <a:headEnd type="none" w="sm" len="sm"/>
                      <a:tailEnd type="none" w="sm" len="sm"/>
                    </a:lnB>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Two ADA compliant bathrooms which are accessible from the dining room and from service road. Located to take advantage of natural ventilation.</a:t>
                      </a:r>
                      <a:endParaRPr sz="1600"/>
                    </a:p>
                  </a:txBody>
                  <a:tcPr marL="91425" marR="91425" marT="91425" marB="45700">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475600">
                <a:tc>
                  <a:txBody>
                    <a:bodyPr/>
                    <a:lstStyle/>
                    <a:p>
                      <a:pPr marL="0" lvl="0" indent="0" algn="l" rtl="0">
                        <a:lnSpc>
                          <a:spcPct val="110000"/>
                        </a:lnSpc>
                        <a:spcBef>
                          <a:spcPts val="0"/>
                        </a:spcBef>
                        <a:spcAft>
                          <a:spcPts val="0"/>
                        </a:spcAft>
                        <a:buNone/>
                      </a:pPr>
                      <a:r>
                        <a:rPr lang="en" sz="1600" b="1">
                          <a:solidFill>
                            <a:schemeClr val="dk2"/>
                          </a:solidFill>
                        </a:rPr>
                        <a:t>Dining Room</a:t>
                      </a:r>
                      <a:endParaRPr sz="1600" b="1">
                        <a:solidFill>
                          <a:schemeClr val="dk2"/>
                        </a:solidFill>
                      </a:endParaRPr>
                    </a:p>
                  </a:txBody>
                  <a:tcPr marL="91425" marR="91425" marT="91425"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Access from north road, 5% accessible seating (four seats) without loss of seating capacity.</a:t>
                      </a:r>
                      <a:endParaRPr sz="1600">
                        <a:solidFill>
                          <a:schemeClr val="dk2"/>
                        </a:solidFill>
                      </a:endParaRPr>
                    </a:p>
                  </a:txBody>
                  <a:tcPr marL="91425" marR="91425" marT="91425" marB="45700">
                    <a:lnL w="9525" cap="flat" cmpd="sng">
                      <a:solidFill>
                        <a:srgbClr val="9E9E9E"/>
                      </a:solidFill>
                      <a:prstDash val="solid"/>
                      <a:round/>
                      <a:headEnd type="none" w="sm" len="sm"/>
                      <a:tailEnd type="none" w="sm" len="sm"/>
                    </a:lnL>
                    <a:lnR w="9525" cap="flat" cmpd="sng">
                      <a:solidFill>
                        <a:srgbClr val="9E9E9E"/>
                      </a:solidFill>
                      <a:prstDash val="solid"/>
                      <a:round/>
                      <a:headEnd type="none" w="sm" len="sm"/>
                      <a:tailEnd type="none" w="sm" len="sm"/>
                    </a:lnR>
                    <a:lnT w="9525" cap="flat" cmpd="sng">
                      <a:solidFill>
                        <a:srgbClr val="9E9E9E"/>
                      </a:solidFill>
                      <a:prstDash val="solid"/>
                      <a:round/>
                      <a:headEnd type="none" w="sm" len="sm"/>
                      <a:tailEnd type="none" w="sm" len="sm"/>
                    </a:lnT>
                    <a:lnB w="9525"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942" name="Google Shape;942;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74</a:t>
            </a:fld>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946"/>
        <p:cNvGrpSpPr/>
        <p:nvPr/>
      </p:nvGrpSpPr>
      <p:grpSpPr>
        <a:xfrm>
          <a:off x="0" y="0"/>
          <a:ext cx="0" cy="0"/>
          <a:chOff x="0" y="0"/>
          <a:chExt cx="0" cy="0"/>
        </a:xfrm>
      </p:grpSpPr>
      <p:sp>
        <p:nvSpPr>
          <p:cNvPr id="947" name="Google Shape;947;p123"/>
          <p:cNvSpPr/>
          <p:nvPr/>
        </p:nvSpPr>
        <p:spPr>
          <a:xfrm>
            <a:off x="6848606" y="4620719"/>
            <a:ext cx="16911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enlarged plan</a:t>
            </a:r>
            <a:endParaRPr sz="1100"/>
          </a:p>
        </p:txBody>
      </p:sp>
      <p:pic>
        <p:nvPicPr>
          <p:cNvPr id="948" name="Google Shape;948;p12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5400000">
            <a:off x="8175591" y="4096349"/>
            <a:ext cx="563344" cy="485397"/>
          </a:xfrm>
          <a:prstGeom prst="rect">
            <a:avLst/>
          </a:prstGeom>
          <a:noFill/>
          <a:ln>
            <a:noFill/>
          </a:ln>
        </p:spPr>
      </p:pic>
      <p:pic>
        <p:nvPicPr>
          <p:cNvPr id="949" name="Google Shape;949;p123"/>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94570" y="272441"/>
            <a:ext cx="8550823" cy="4434213"/>
          </a:xfrm>
          <a:prstGeom prst="rect">
            <a:avLst/>
          </a:prstGeom>
          <a:noFill/>
          <a:ln>
            <a:noFill/>
          </a:ln>
        </p:spPr>
      </p:pic>
      <p:sp>
        <p:nvSpPr>
          <p:cNvPr id="950" name="Google Shape;950;p123"/>
          <p:cNvSpPr/>
          <p:nvPr/>
        </p:nvSpPr>
        <p:spPr>
          <a:xfrm>
            <a:off x="5097200" y="272450"/>
            <a:ext cx="1903800" cy="12831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23"/>
          <p:cNvSpPr txBox="1"/>
          <p:nvPr/>
        </p:nvSpPr>
        <p:spPr>
          <a:xfrm>
            <a:off x="276575" y="236550"/>
            <a:ext cx="4532700" cy="6231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new bathrooms</a:t>
            </a:r>
            <a:endParaRPr sz="1100" b="1"/>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55"/>
        <p:cNvGrpSpPr/>
        <p:nvPr/>
      </p:nvGrpSpPr>
      <p:grpSpPr>
        <a:xfrm>
          <a:off x="0" y="0"/>
          <a:ext cx="0" cy="0"/>
          <a:chOff x="0" y="0"/>
          <a:chExt cx="0" cy="0"/>
        </a:xfrm>
      </p:grpSpPr>
      <p:pic>
        <p:nvPicPr>
          <p:cNvPr id="956" name="Google Shape;956;p12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316649" y="903500"/>
            <a:ext cx="8775427" cy="3641299"/>
          </a:xfrm>
          <a:prstGeom prst="rect">
            <a:avLst/>
          </a:prstGeom>
          <a:noFill/>
          <a:ln>
            <a:noFill/>
          </a:ln>
        </p:spPr>
      </p:pic>
      <p:sp>
        <p:nvSpPr>
          <p:cNvPr id="957" name="Google Shape;957;p124"/>
          <p:cNvSpPr/>
          <p:nvPr/>
        </p:nvSpPr>
        <p:spPr>
          <a:xfrm>
            <a:off x="4910500" y="2571750"/>
            <a:ext cx="724500" cy="1395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124"/>
          <p:cNvSpPr/>
          <p:nvPr/>
        </p:nvSpPr>
        <p:spPr>
          <a:xfrm rot="-5400000">
            <a:off x="5290300" y="3258675"/>
            <a:ext cx="1031700" cy="1395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124"/>
          <p:cNvSpPr/>
          <p:nvPr/>
        </p:nvSpPr>
        <p:spPr>
          <a:xfrm>
            <a:off x="100625" y="4222675"/>
            <a:ext cx="724500" cy="1395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60" name="Google Shape;960;p124"/>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rot="5400000">
            <a:off x="8175591" y="4401149"/>
            <a:ext cx="563344" cy="485397"/>
          </a:xfrm>
          <a:prstGeom prst="rect">
            <a:avLst/>
          </a:prstGeom>
          <a:noFill/>
          <a:ln>
            <a:noFill/>
          </a:ln>
        </p:spPr>
      </p:pic>
      <p:sp>
        <p:nvSpPr>
          <p:cNvPr id="961" name="Google Shape;961;p124"/>
          <p:cNvSpPr txBox="1"/>
          <p:nvPr/>
        </p:nvSpPr>
        <p:spPr>
          <a:xfrm>
            <a:off x="276575" y="236550"/>
            <a:ext cx="4532700" cy="6231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new bathrooms</a:t>
            </a:r>
            <a:endParaRPr sz="1100" b="1"/>
          </a:p>
        </p:txBody>
      </p:sp>
      <p:sp>
        <p:nvSpPr>
          <p:cNvPr id="962" name="Google Shape;962;p124"/>
          <p:cNvSpPr/>
          <p:nvPr/>
        </p:nvSpPr>
        <p:spPr>
          <a:xfrm>
            <a:off x="5875900" y="4362175"/>
            <a:ext cx="1191300" cy="139500"/>
          </a:xfrm>
          <a:prstGeom prst="leftRightArrow">
            <a:avLst>
              <a:gd name="adj1" fmla="val 50000"/>
              <a:gd name="adj2" fmla="val 50000"/>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967" name="Google Shape;967;p125"/>
          <p:cNvSpPr/>
          <p:nvPr/>
        </p:nvSpPr>
        <p:spPr>
          <a:xfrm>
            <a:off x="6561438" y="4596004"/>
            <a:ext cx="23487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axonometric</a:t>
            </a:r>
            <a:endParaRPr sz="1100"/>
          </a:p>
        </p:txBody>
      </p:sp>
      <p:pic>
        <p:nvPicPr>
          <p:cNvPr id="968" name="Google Shape;968;p12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9100439">
            <a:off x="8175591" y="4096349"/>
            <a:ext cx="563344" cy="485397"/>
          </a:xfrm>
          <a:prstGeom prst="rect">
            <a:avLst/>
          </a:prstGeom>
          <a:noFill/>
          <a:ln>
            <a:noFill/>
          </a:ln>
        </p:spPr>
      </p:pic>
      <p:pic>
        <p:nvPicPr>
          <p:cNvPr id="969" name="Google Shape;969;p125"/>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0" y="0"/>
            <a:ext cx="7217902" cy="5143501"/>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126"/>
          <p:cNvSpPr txBox="1"/>
          <p:nvPr/>
        </p:nvSpPr>
        <p:spPr>
          <a:xfrm>
            <a:off x="935143" y="1218663"/>
            <a:ext cx="7557000" cy="623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dining room </a:t>
            </a:r>
            <a:r>
              <a:rPr lang="en" sz="4100" b="1" i="0" u="none" strike="noStrike" cap="none">
                <a:solidFill>
                  <a:srgbClr val="82B50F"/>
                </a:solidFill>
                <a:latin typeface="Open Sans"/>
                <a:ea typeface="Open Sans"/>
                <a:cs typeface="Open Sans"/>
                <a:sym typeface="Open Sans"/>
              </a:rPr>
              <a:t>layout</a:t>
            </a:r>
            <a:endParaRPr sz="1100" b="1"/>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979" name="Google Shape;979;p127"/>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Summary of PWWG East Design Advantages </a:t>
            </a:r>
            <a:endParaRPr/>
          </a:p>
        </p:txBody>
      </p:sp>
      <p:graphicFrame>
        <p:nvGraphicFramePr>
          <p:cNvPr id="980" name="Google Shape;980;p127"/>
          <p:cNvGraphicFramePr/>
          <p:nvPr/>
        </p:nvGraphicFramePr>
        <p:xfrm>
          <a:off x="365875" y="761475"/>
          <a:ext cx="8520600" cy="3815926"/>
        </p:xfrm>
        <a:graphic>
          <a:graphicData uri="http://schemas.openxmlformats.org/drawingml/2006/table">
            <a:tbl>
              <a:tblPr>
                <a:noFill/>
                <a:tableStyleId>{5B5928E9-F772-44D9-A7FD-B1D582639974}</a:tableStyleId>
              </a:tblPr>
              <a:tblGrid>
                <a:gridCol w="3060375">
                  <a:extLst>
                    <a:ext uri="{9D8B030D-6E8A-4147-A177-3AD203B41FA5}">
                      <a16:colId xmlns:a16="http://schemas.microsoft.com/office/drawing/2014/main" val="20000"/>
                    </a:ext>
                  </a:extLst>
                </a:gridCol>
                <a:gridCol w="5460225">
                  <a:extLst>
                    <a:ext uri="{9D8B030D-6E8A-4147-A177-3AD203B41FA5}">
                      <a16:colId xmlns:a16="http://schemas.microsoft.com/office/drawing/2014/main" val="20001"/>
                    </a:ext>
                  </a:extLst>
                </a:gridCol>
              </a:tblGrid>
              <a:tr h="318875">
                <a:tc gridSpan="2">
                  <a:txBody>
                    <a:bodyPr/>
                    <a:lstStyle/>
                    <a:p>
                      <a:pPr marL="0" lvl="0" indent="0" algn="ctr" rtl="0">
                        <a:lnSpc>
                          <a:spcPct val="110000"/>
                        </a:lnSpc>
                        <a:spcBef>
                          <a:spcPts val="0"/>
                        </a:spcBef>
                        <a:spcAft>
                          <a:spcPts val="0"/>
                        </a:spcAft>
                        <a:buNone/>
                      </a:pPr>
                      <a:r>
                        <a:rPr lang="en" sz="2400" b="1">
                          <a:solidFill>
                            <a:schemeClr val="dk2"/>
                          </a:solidFill>
                        </a:rPr>
                        <a:t>Dining</a:t>
                      </a:r>
                      <a:endParaRPr sz="2400"/>
                    </a:p>
                  </a:txBody>
                  <a:tcPr marL="91425" marR="91425" marT="91425" marB="91425">
                    <a:solidFill>
                      <a:srgbClr val="FCE5CD"/>
                    </a:solidFill>
                  </a:tcPr>
                </a:tc>
                <a:tc hMerge="1">
                  <a:txBody>
                    <a:bodyPr/>
                    <a:lstStyle/>
                    <a:p>
                      <a:endParaRPr lang="en-US"/>
                    </a:p>
                  </a:txBody>
                  <a:tcPr/>
                </a:tc>
                <a:extLst>
                  <a:ext uri="{0D108BD9-81ED-4DB2-BD59-A6C34878D82A}">
                    <a16:rowId xmlns:a16="http://schemas.microsoft.com/office/drawing/2014/main" val="10000"/>
                  </a:ext>
                </a:extLst>
              </a:tr>
              <a:tr h="581150">
                <a:tc>
                  <a:txBody>
                    <a:bodyPr/>
                    <a:lstStyle/>
                    <a:p>
                      <a:pPr marL="0" lvl="0" indent="0" algn="l" rtl="0">
                        <a:lnSpc>
                          <a:spcPct val="110000"/>
                        </a:lnSpc>
                        <a:spcBef>
                          <a:spcPts val="0"/>
                        </a:spcBef>
                        <a:spcAft>
                          <a:spcPts val="0"/>
                        </a:spcAft>
                        <a:buNone/>
                      </a:pPr>
                      <a:r>
                        <a:rPr lang="en" sz="1600" b="1">
                          <a:solidFill>
                            <a:schemeClr val="dk2"/>
                          </a:solidFill>
                        </a:rPr>
                        <a:t>New Dining Room</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Repurpose original/existing kitchen shell for new dining area with new north porch-type addition similar to current north dining porch</a:t>
                      </a:r>
                      <a:endParaRPr sz="1600">
                        <a:solidFill>
                          <a:schemeClr val="dk2"/>
                        </a:solidFill>
                      </a:endParaRPr>
                    </a:p>
                  </a:txBody>
                  <a:tcPr marL="91425" marR="91425" marT="91425" marB="45700"/>
                </a:tc>
                <a:extLst>
                  <a:ext uri="{0D108BD9-81ED-4DB2-BD59-A6C34878D82A}">
                    <a16:rowId xmlns:a16="http://schemas.microsoft.com/office/drawing/2014/main" val="10001"/>
                  </a:ext>
                </a:extLst>
              </a:tr>
              <a:tr h="475600">
                <a:tc>
                  <a:txBody>
                    <a:bodyPr/>
                    <a:lstStyle/>
                    <a:p>
                      <a:pPr marL="0" lvl="0" indent="0" algn="l" rtl="0">
                        <a:lnSpc>
                          <a:spcPct val="110000"/>
                        </a:lnSpc>
                        <a:spcBef>
                          <a:spcPts val="0"/>
                        </a:spcBef>
                        <a:spcAft>
                          <a:spcPts val="0"/>
                        </a:spcAft>
                        <a:buNone/>
                      </a:pPr>
                      <a:r>
                        <a:rPr lang="en" sz="1600" b="1">
                          <a:solidFill>
                            <a:schemeClr val="dk2"/>
                          </a:solidFill>
                        </a:rPr>
                        <a:t>Continue Architectural Integrity</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Traditional materials, stains, and timbers to create a new dining room with a similar feel to existing dining areas.</a:t>
                      </a:r>
                      <a:endParaRPr sz="1600"/>
                    </a:p>
                  </a:txBody>
                  <a:tcPr marL="91425" marR="91425" marT="91425" marB="45700"/>
                </a:tc>
                <a:extLst>
                  <a:ext uri="{0D108BD9-81ED-4DB2-BD59-A6C34878D82A}">
                    <a16:rowId xmlns:a16="http://schemas.microsoft.com/office/drawing/2014/main" val="10002"/>
                  </a:ext>
                </a:extLst>
              </a:tr>
              <a:tr h="617500">
                <a:tc>
                  <a:txBody>
                    <a:bodyPr/>
                    <a:lstStyle/>
                    <a:p>
                      <a:pPr marL="0" lvl="0" indent="0" algn="l" rtl="0">
                        <a:lnSpc>
                          <a:spcPct val="110000"/>
                        </a:lnSpc>
                        <a:spcBef>
                          <a:spcPts val="0"/>
                        </a:spcBef>
                        <a:spcAft>
                          <a:spcPts val="0"/>
                        </a:spcAft>
                        <a:buNone/>
                      </a:pPr>
                      <a:r>
                        <a:rPr lang="en" sz="1600" b="1">
                          <a:solidFill>
                            <a:schemeClr val="dk2"/>
                          </a:solidFill>
                        </a:rPr>
                        <a:t>Table Layout Options</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Anchored” tables ends to wall or columns with options for additional layout. Serving continues at end of each table</a:t>
                      </a:r>
                      <a:endParaRPr sz="1600"/>
                    </a:p>
                  </a:txBody>
                  <a:tcPr marL="91425" marR="91425" marT="91425" marB="45700"/>
                </a:tc>
                <a:extLst>
                  <a:ext uri="{0D108BD9-81ED-4DB2-BD59-A6C34878D82A}">
                    <a16:rowId xmlns:a16="http://schemas.microsoft.com/office/drawing/2014/main" val="10003"/>
                  </a:ext>
                </a:extLst>
              </a:tr>
              <a:tr h="475600">
                <a:tc>
                  <a:txBody>
                    <a:bodyPr/>
                    <a:lstStyle/>
                    <a:p>
                      <a:pPr marL="0" lvl="0" indent="0" algn="l" rtl="0">
                        <a:lnSpc>
                          <a:spcPct val="110000"/>
                        </a:lnSpc>
                        <a:spcBef>
                          <a:spcPts val="0"/>
                        </a:spcBef>
                        <a:spcAft>
                          <a:spcPts val="0"/>
                        </a:spcAft>
                        <a:buNone/>
                      </a:pPr>
                      <a:r>
                        <a:rPr lang="en" sz="1600" b="1">
                          <a:solidFill>
                            <a:schemeClr val="dk2"/>
                          </a:solidFill>
                        </a:rPr>
                        <a:t>Additional Circulation Area</a:t>
                      </a:r>
                      <a:endParaRPr sz="1600" b="1">
                        <a:solidFill>
                          <a:schemeClr val="dk2"/>
                        </a:solidFill>
                      </a:endParaRPr>
                    </a:p>
                  </a:txBody>
                  <a:tcPr marL="91425" marR="91425" marT="91425" marB="45700">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Additional space between tables and serving aisle widths that exceeds code minimum and provides for slightly less crowding.</a:t>
                      </a:r>
                      <a:endParaRPr sz="1600">
                        <a:solidFill>
                          <a:schemeClr val="dk2"/>
                        </a:solidFill>
                      </a:endParaRPr>
                    </a:p>
                  </a:txBody>
                  <a:tcPr marL="91425" marR="91425" marT="91425" marB="45700"/>
                </a:tc>
                <a:extLst>
                  <a:ext uri="{0D108BD9-81ED-4DB2-BD59-A6C34878D82A}">
                    <a16:rowId xmlns:a16="http://schemas.microsoft.com/office/drawing/2014/main" val="10004"/>
                  </a:ext>
                </a:extLst>
              </a:tr>
            </a:tbl>
          </a:graphicData>
        </a:graphic>
      </p:graphicFrame>
      <p:sp>
        <p:nvSpPr>
          <p:cNvPr id="981" name="Google Shape;981;p1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79</a:t>
            </a:fld>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27"/>
        <p:cNvGrpSpPr/>
        <p:nvPr/>
      </p:nvGrpSpPr>
      <p:grpSpPr>
        <a:xfrm>
          <a:off x="0" y="0"/>
          <a:ext cx="0" cy="0"/>
          <a:chOff x="0" y="0"/>
          <a:chExt cx="0" cy="0"/>
        </a:xfrm>
      </p:grpSpPr>
      <p:sp>
        <p:nvSpPr>
          <p:cNvPr id="328" name="Google Shape;328;p56"/>
          <p:cNvSpPr txBox="1">
            <a:spLocks noGrp="1"/>
          </p:cNvSpPr>
          <p:nvPr>
            <p:ph type="title"/>
          </p:nvPr>
        </p:nvSpPr>
        <p:spPr>
          <a:xfrm>
            <a:off x="88950" y="142150"/>
            <a:ext cx="8956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Who?</a:t>
            </a:r>
            <a:r>
              <a:rPr lang="en" dirty="0"/>
              <a:t> Lodge Planning Project Participants </a:t>
            </a:r>
            <a:endParaRPr dirty="0"/>
          </a:p>
          <a:p>
            <a:pPr marL="0" lvl="0" indent="0" algn="l" rtl="0">
              <a:spcBef>
                <a:spcPts val="0"/>
              </a:spcBef>
              <a:spcAft>
                <a:spcPts val="0"/>
              </a:spcAft>
              <a:buNone/>
            </a:pPr>
            <a:r>
              <a:rPr lang="en" sz="2200" dirty="0"/>
              <a:t>Extensive plus diverse Cold River Camp and professional experience </a:t>
            </a:r>
            <a:endParaRPr sz="2200" dirty="0"/>
          </a:p>
        </p:txBody>
      </p:sp>
      <p:sp>
        <p:nvSpPr>
          <p:cNvPr id="329" name="Google Shape;329;p56"/>
          <p:cNvSpPr txBox="1"/>
          <p:nvPr/>
        </p:nvSpPr>
        <p:spPr>
          <a:xfrm>
            <a:off x="226650" y="981300"/>
            <a:ext cx="8819100" cy="41124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200" b="1" u="sng" dirty="0">
                <a:solidFill>
                  <a:schemeClr val="dk1"/>
                </a:solidFill>
              </a:rPr>
              <a:t>Lodge Planning Project Committee Members (2018-19)</a:t>
            </a:r>
            <a:endParaRPr sz="1200" b="1" u="sng" dirty="0">
              <a:solidFill>
                <a:schemeClr val="dk1"/>
              </a:solidFill>
            </a:endParaRPr>
          </a:p>
          <a:p>
            <a:pPr marL="0" lvl="0" indent="0" algn="l" rtl="0">
              <a:lnSpc>
                <a:spcPct val="100000"/>
              </a:lnSpc>
              <a:spcBef>
                <a:spcPts val="200"/>
              </a:spcBef>
              <a:spcAft>
                <a:spcPts val="0"/>
              </a:spcAft>
              <a:buNone/>
            </a:pPr>
            <a:r>
              <a:rPr lang="en" sz="1200" b="1" dirty="0">
                <a:solidFill>
                  <a:schemeClr val="dk1"/>
                </a:solidFill>
              </a:rPr>
              <a:t>Gary Munson 	</a:t>
            </a:r>
            <a:r>
              <a:rPr lang="en" sz="1200" dirty="0">
                <a:solidFill>
                  <a:schemeClr val="dk1"/>
                </a:solidFill>
              </a:rPr>
              <a:t>Chair CRC Committee, various other volunteer roles</a:t>
            </a:r>
            <a:endParaRPr sz="1200" dirty="0">
              <a:solidFill>
                <a:schemeClr val="dk1"/>
              </a:solidFill>
            </a:endParaRPr>
          </a:p>
          <a:p>
            <a:pPr marL="0" lvl="0" indent="0" algn="l" rtl="0">
              <a:lnSpc>
                <a:spcPct val="100000"/>
              </a:lnSpc>
              <a:spcBef>
                <a:spcPts val="200"/>
              </a:spcBef>
              <a:spcAft>
                <a:spcPts val="0"/>
              </a:spcAft>
              <a:buNone/>
            </a:pPr>
            <a:r>
              <a:rPr lang="en" sz="1200" b="1" dirty="0">
                <a:solidFill>
                  <a:schemeClr val="dk1"/>
                </a:solidFill>
              </a:rPr>
              <a:t>John Dean</a:t>
            </a:r>
            <a:r>
              <a:rPr lang="en" sz="1200" dirty="0">
                <a:solidFill>
                  <a:schemeClr val="dk1"/>
                </a:solidFill>
              </a:rPr>
              <a:t> 		Vice Chair CRC Committee, former Chair of AMC Volunteer-led Camps and Cabins</a:t>
            </a:r>
            <a:endParaRPr sz="1200" dirty="0">
              <a:solidFill>
                <a:schemeClr val="dk1"/>
              </a:solidFill>
            </a:endParaRPr>
          </a:p>
          <a:p>
            <a:pPr marL="1371600" lvl="0" indent="457200" algn="l" rtl="0">
              <a:lnSpc>
                <a:spcPct val="100000"/>
              </a:lnSpc>
              <a:spcBef>
                <a:spcPts val="200"/>
              </a:spcBef>
              <a:spcAft>
                <a:spcPts val="0"/>
              </a:spcAft>
              <a:buNone/>
            </a:pPr>
            <a:r>
              <a:rPr lang="en" sz="1200" dirty="0">
                <a:solidFill>
                  <a:schemeClr val="dk1"/>
                </a:solidFill>
              </a:rPr>
              <a:t>(VCC), and former Chair of CRC Committee</a:t>
            </a:r>
            <a:endParaRPr sz="1200" dirty="0">
              <a:solidFill>
                <a:schemeClr val="dk1"/>
              </a:solidFill>
            </a:endParaRPr>
          </a:p>
          <a:p>
            <a:pPr marL="0" lvl="0" indent="0" algn="l" rtl="0">
              <a:lnSpc>
                <a:spcPct val="100000"/>
              </a:lnSpc>
              <a:spcBef>
                <a:spcPts val="200"/>
              </a:spcBef>
              <a:spcAft>
                <a:spcPts val="0"/>
              </a:spcAft>
              <a:buNone/>
            </a:pPr>
            <a:r>
              <a:rPr lang="en" sz="1200" b="1" dirty="0">
                <a:solidFill>
                  <a:schemeClr val="dk1"/>
                </a:solidFill>
              </a:rPr>
              <a:t>Mark Winkler</a:t>
            </a:r>
            <a:r>
              <a:rPr lang="en" sz="1200" dirty="0">
                <a:solidFill>
                  <a:schemeClr val="dk1"/>
                </a:solidFill>
              </a:rPr>
              <a:t> 	Former Chair CRC Committee, former Camp Manager, various other volunteer roles</a:t>
            </a:r>
            <a:endParaRPr sz="1200" dirty="0">
              <a:solidFill>
                <a:schemeClr val="dk1"/>
              </a:solidFill>
            </a:endParaRPr>
          </a:p>
          <a:p>
            <a:pPr marL="0" lvl="0" indent="0" algn="l" rtl="0">
              <a:lnSpc>
                <a:spcPct val="100000"/>
              </a:lnSpc>
              <a:spcBef>
                <a:spcPts val="200"/>
              </a:spcBef>
              <a:spcAft>
                <a:spcPts val="0"/>
              </a:spcAft>
              <a:buNone/>
            </a:pPr>
            <a:r>
              <a:rPr lang="en" sz="1200" b="1" dirty="0">
                <a:solidFill>
                  <a:schemeClr val="dk1"/>
                </a:solidFill>
              </a:rPr>
              <a:t>Jim Weston</a:t>
            </a:r>
            <a:r>
              <a:rPr lang="en" sz="1200" dirty="0">
                <a:solidFill>
                  <a:schemeClr val="dk1"/>
                </a:solidFill>
              </a:rPr>
              <a:t> 		Former Chair CRC Committee, former Chair of VCCs, various other volunteer roles</a:t>
            </a:r>
            <a:endParaRPr sz="1200" dirty="0">
              <a:solidFill>
                <a:schemeClr val="dk1"/>
              </a:solidFill>
            </a:endParaRPr>
          </a:p>
          <a:p>
            <a:pPr marL="0" lvl="0" indent="0" algn="l" rtl="0">
              <a:lnSpc>
                <a:spcPct val="100000"/>
              </a:lnSpc>
              <a:spcBef>
                <a:spcPts val="200"/>
              </a:spcBef>
              <a:spcAft>
                <a:spcPts val="0"/>
              </a:spcAft>
              <a:buNone/>
            </a:pPr>
            <a:r>
              <a:rPr lang="en" sz="1200" b="1" dirty="0">
                <a:solidFill>
                  <a:schemeClr val="dk1"/>
                </a:solidFill>
              </a:rPr>
              <a:t>Amy Damon Grover 	</a:t>
            </a:r>
            <a:r>
              <a:rPr lang="en" sz="1200" dirty="0">
                <a:solidFill>
                  <a:schemeClr val="dk1"/>
                </a:solidFill>
              </a:rPr>
              <a:t>Former Chair CRC Committee and various other volunteer roles</a:t>
            </a:r>
            <a:endParaRPr sz="1200" dirty="0">
              <a:solidFill>
                <a:schemeClr val="dk1"/>
              </a:solidFill>
            </a:endParaRPr>
          </a:p>
          <a:p>
            <a:pPr marL="0" lvl="0" indent="0" algn="l" rtl="0">
              <a:lnSpc>
                <a:spcPct val="100000"/>
              </a:lnSpc>
              <a:spcBef>
                <a:spcPts val="200"/>
              </a:spcBef>
              <a:spcAft>
                <a:spcPts val="0"/>
              </a:spcAft>
              <a:buNone/>
            </a:pPr>
            <a:r>
              <a:rPr lang="en" sz="1200" b="1" dirty="0">
                <a:solidFill>
                  <a:schemeClr val="dk1"/>
                </a:solidFill>
              </a:rPr>
              <a:t>Jan Irvin </a:t>
            </a:r>
            <a:r>
              <a:rPr lang="en" sz="1200" dirty="0">
                <a:solidFill>
                  <a:schemeClr val="dk1"/>
                </a:solidFill>
              </a:rPr>
              <a:t>		Long-time CRC Guest, Professional Architect and Senior Associate at Perfido, </a:t>
            </a:r>
            <a:endParaRPr sz="1200" dirty="0">
              <a:solidFill>
                <a:schemeClr val="dk1"/>
              </a:solidFill>
            </a:endParaRPr>
          </a:p>
          <a:p>
            <a:pPr marL="1371600" lvl="0" indent="457200" algn="l" rtl="0">
              <a:lnSpc>
                <a:spcPct val="100000"/>
              </a:lnSpc>
              <a:spcBef>
                <a:spcPts val="200"/>
              </a:spcBef>
              <a:spcAft>
                <a:spcPts val="0"/>
              </a:spcAft>
              <a:buNone/>
            </a:pPr>
            <a:r>
              <a:rPr lang="en" sz="1200" dirty="0">
                <a:solidFill>
                  <a:schemeClr val="dk1"/>
                </a:solidFill>
              </a:rPr>
              <a:t>Weiskopf, Wagstaff, &amp; Goettel (PWWG) </a:t>
            </a:r>
            <a:endParaRPr sz="1200" dirty="0">
              <a:solidFill>
                <a:schemeClr val="dk1"/>
              </a:solidFill>
            </a:endParaRPr>
          </a:p>
          <a:p>
            <a:pPr marL="0" lvl="0" indent="0" algn="l" rtl="0">
              <a:lnSpc>
                <a:spcPct val="100000"/>
              </a:lnSpc>
              <a:spcBef>
                <a:spcPts val="200"/>
              </a:spcBef>
              <a:spcAft>
                <a:spcPts val="0"/>
              </a:spcAft>
              <a:buNone/>
            </a:pPr>
            <a:r>
              <a:rPr lang="en" sz="1200" b="1" dirty="0">
                <a:solidFill>
                  <a:schemeClr val="dk1"/>
                </a:solidFill>
              </a:rPr>
              <a:t>Emma Crane</a:t>
            </a:r>
            <a:r>
              <a:rPr lang="en" sz="1200" dirty="0">
                <a:solidFill>
                  <a:schemeClr val="dk1"/>
                </a:solidFill>
              </a:rPr>
              <a:t> 	CRC Committee member and various other volunteer roles</a:t>
            </a:r>
            <a:endParaRPr sz="1200" dirty="0">
              <a:solidFill>
                <a:schemeClr val="dk1"/>
              </a:solidFill>
            </a:endParaRPr>
          </a:p>
          <a:p>
            <a:pPr marL="0" lvl="0" indent="0" algn="l" rtl="0">
              <a:lnSpc>
                <a:spcPct val="100000"/>
              </a:lnSpc>
              <a:spcBef>
                <a:spcPts val="200"/>
              </a:spcBef>
              <a:spcAft>
                <a:spcPts val="0"/>
              </a:spcAft>
              <a:buNone/>
            </a:pPr>
            <a:r>
              <a:rPr lang="en" sz="1200" b="1" dirty="0">
                <a:solidFill>
                  <a:schemeClr val="dk1"/>
                </a:solidFill>
              </a:rPr>
              <a:t>Garry Crane</a:t>
            </a:r>
            <a:r>
              <a:rPr lang="en" sz="1200" dirty="0">
                <a:solidFill>
                  <a:schemeClr val="dk1"/>
                </a:solidFill>
              </a:rPr>
              <a:t> 	Long-time CRC Guest, various other volunteer roles</a:t>
            </a:r>
            <a:endParaRPr sz="1200" dirty="0">
              <a:solidFill>
                <a:schemeClr val="dk1"/>
              </a:solidFill>
            </a:endParaRPr>
          </a:p>
          <a:p>
            <a:pPr marL="0" lvl="0" indent="0" algn="l" rtl="0">
              <a:lnSpc>
                <a:spcPct val="100000"/>
              </a:lnSpc>
              <a:spcBef>
                <a:spcPts val="200"/>
              </a:spcBef>
              <a:spcAft>
                <a:spcPts val="0"/>
              </a:spcAft>
              <a:buNone/>
            </a:pPr>
            <a:r>
              <a:rPr lang="en" sz="1200" b="1" dirty="0">
                <a:solidFill>
                  <a:schemeClr val="dk1"/>
                </a:solidFill>
              </a:rPr>
              <a:t>Roberta Kaufman 	</a:t>
            </a:r>
            <a:r>
              <a:rPr lang="en" sz="1200" dirty="0">
                <a:solidFill>
                  <a:schemeClr val="dk1"/>
                </a:solidFill>
              </a:rPr>
              <a:t>Long-time CRC Guest, various other volunteer roles</a:t>
            </a:r>
            <a:endParaRPr sz="1200" dirty="0">
              <a:solidFill>
                <a:schemeClr val="dk1"/>
              </a:solidFill>
            </a:endParaRPr>
          </a:p>
          <a:p>
            <a:pPr marL="0" lvl="0" indent="0" algn="l" rtl="0">
              <a:lnSpc>
                <a:spcPct val="100000"/>
              </a:lnSpc>
              <a:spcBef>
                <a:spcPts val="200"/>
              </a:spcBef>
              <a:spcAft>
                <a:spcPts val="0"/>
              </a:spcAft>
              <a:buNone/>
            </a:pPr>
            <a:r>
              <a:rPr lang="en" sz="1200" b="1" dirty="0">
                <a:solidFill>
                  <a:schemeClr val="dk1"/>
                </a:solidFill>
              </a:rPr>
              <a:t>Cheryl Poirier 	</a:t>
            </a:r>
            <a:r>
              <a:rPr lang="en" sz="1200" dirty="0">
                <a:solidFill>
                  <a:schemeClr val="dk1"/>
                </a:solidFill>
              </a:rPr>
              <a:t>Former CRC Committee member, various other volunteer roles</a:t>
            </a:r>
            <a:endParaRPr sz="1200" dirty="0">
              <a:solidFill>
                <a:schemeClr val="dk1"/>
              </a:solidFill>
            </a:endParaRPr>
          </a:p>
          <a:p>
            <a:pPr marL="0" lvl="0" indent="0" algn="l" rtl="0">
              <a:lnSpc>
                <a:spcPct val="100000"/>
              </a:lnSpc>
              <a:spcBef>
                <a:spcPts val="200"/>
              </a:spcBef>
              <a:spcAft>
                <a:spcPts val="0"/>
              </a:spcAft>
              <a:buNone/>
            </a:pPr>
            <a:r>
              <a:rPr lang="en" sz="1200" b="1" dirty="0">
                <a:solidFill>
                  <a:schemeClr val="dk1"/>
                </a:solidFill>
              </a:rPr>
              <a:t>Evan Doucett 	</a:t>
            </a:r>
            <a:r>
              <a:rPr lang="en" sz="1200" dirty="0">
                <a:solidFill>
                  <a:schemeClr val="dk1"/>
                </a:solidFill>
              </a:rPr>
              <a:t>Long-time guest, Past Camp crew member</a:t>
            </a:r>
            <a:endParaRPr sz="1200" dirty="0">
              <a:solidFill>
                <a:schemeClr val="dk1"/>
              </a:solidFill>
            </a:endParaRPr>
          </a:p>
          <a:p>
            <a:pPr marL="0" lvl="0" indent="0" algn="l" rtl="0">
              <a:lnSpc>
                <a:spcPct val="100000"/>
              </a:lnSpc>
              <a:spcBef>
                <a:spcPts val="200"/>
              </a:spcBef>
              <a:spcAft>
                <a:spcPts val="0"/>
              </a:spcAft>
              <a:buNone/>
            </a:pPr>
            <a:r>
              <a:rPr lang="en" sz="1200" b="1" dirty="0">
                <a:solidFill>
                  <a:schemeClr val="dk1"/>
                </a:solidFill>
              </a:rPr>
              <a:t>Frank Mastro</a:t>
            </a:r>
            <a:r>
              <a:rPr lang="en" sz="1200" dirty="0">
                <a:solidFill>
                  <a:schemeClr val="dk1"/>
                </a:solidFill>
              </a:rPr>
              <a:t> 	CRC Facilities Manager, former Chair CRC Committee</a:t>
            </a:r>
            <a:endParaRPr sz="1200" dirty="0">
              <a:solidFill>
                <a:schemeClr val="dk1"/>
              </a:solidFill>
            </a:endParaRPr>
          </a:p>
          <a:p>
            <a:pPr marL="0" lvl="0" indent="0" algn="l" rtl="0">
              <a:lnSpc>
                <a:spcPct val="100000"/>
              </a:lnSpc>
              <a:spcBef>
                <a:spcPts val="200"/>
              </a:spcBef>
              <a:spcAft>
                <a:spcPts val="200"/>
              </a:spcAft>
              <a:buNone/>
            </a:pPr>
            <a:r>
              <a:rPr lang="en" sz="1200" b="1" dirty="0">
                <a:solidFill>
                  <a:schemeClr val="dk1"/>
                </a:solidFill>
              </a:rPr>
              <a:t>Nancy Hartle</a:t>
            </a:r>
            <a:r>
              <a:rPr lang="en" sz="1200" dirty="0">
                <a:solidFill>
                  <a:schemeClr val="dk1"/>
                </a:solidFill>
              </a:rPr>
              <a:t> 	CRC Committee member, various other volunteer roles</a:t>
            </a:r>
            <a:endParaRPr sz="1200" dirty="0">
              <a:solidFill>
                <a:srgbClr val="FF0000"/>
              </a:solidFill>
            </a:endParaRPr>
          </a:p>
        </p:txBody>
      </p:sp>
      <p:sp>
        <p:nvSpPr>
          <p:cNvPr id="330" name="Google Shape;330;p5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a:t>
            </a:fld>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85"/>
        <p:cNvGrpSpPr/>
        <p:nvPr/>
      </p:nvGrpSpPr>
      <p:grpSpPr>
        <a:xfrm>
          <a:off x="0" y="0"/>
          <a:ext cx="0" cy="0"/>
          <a:chOff x="0" y="0"/>
          <a:chExt cx="0" cy="0"/>
        </a:xfrm>
      </p:grpSpPr>
      <p:sp>
        <p:nvSpPr>
          <p:cNvPr id="986" name="Google Shape;986;p128"/>
          <p:cNvSpPr txBox="1">
            <a:spLocks noGrp="1"/>
          </p:cNvSpPr>
          <p:nvPr>
            <p:ph type="title"/>
          </p:nvPr>
        </p:nvSpPr>
        <p:spPr>
          <a:xfrm>
            <a:off x="311700" y="64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Summary of PWWG East Design Advantages </a:t>
            </a:r>
            <a:endParaRPr/>
          </a:p>
        </p:txBody>
      </p:sp>
      <p:graphicFrame>
        <p:nvGraphicFramePr>
          <p:cNvPr id="987" name="Google Shape;987;p128"/>
          <p:cNvGraphicFramePr/>
          <p:nvPr/>
        </p:nvGraphicFramePr>
        <p:xfrm>
          <a:off x="365875" y="761475"/>
          <a:ext cx="8520600" cy="2200556"/>
        </p:xfrm>
        <a:graphic>
          <a:graphicData uri="http://schemas.openxmlformats.org/drawingml/2006/table">
            <a:tbl>
              <a:tblPr>
                <a:noFill/>
                <a:tableStyleId>{5B5928E9-F772-44D9-A7FD-B1D582639974}</a:tableStyleId>
              </a:tblPr>
              <a:tblGrid>
                <a:gridCol w="3310200">
                  <a:extLst>
                    <a:ext uri="{9D8B030D-6E8A-4147-A177-3AD203B41FA5}">
                      <a16:colId xmlns:a16="http://schemas.microsoft.com/office/drawing/2014/main" val="20000"/>
                    </a:ext>
                  </a:extLst>
                </a:gridCol>
                <a:gridCol w="5210400">
                  <a:extLst>
                    <a:ext uri="{9D8B030D-6E8A-4147-A177-3AD203B41FA5}">
                      <a16:colId xmlns:a16="http://schemas.microsoft.com/office/drawing/2014/main" val="20001"/>
                    </a:ext>
                  </a:extLst>
                </a:gridCol>
              </a:tblGrid>
              <a:tr h="318875">
                <a:tc gridSpan="2">
                  <a:txBody>
                    <a:bodyPr/>
                    <a:lstStyle/>
                    <a:p>
                      <a:pPr marL="0" lvl="0" indent="0" algn="ctr" rtl="0">
                        <a:lnSpc>
                          <a:spcPct val="110000"/>
                        </a:lnSpc>
                        <a:spcBef>
                          <a:spcPts val="0"/>
                        </a:spcBef>
                        <a:spcAft>
                          <a:spcPts val="0"/>
                        </a:spcAft>
                        <a:buNone/>
                      </a:pPr>
                      <a:r>
                        <a:rPr lang="en" sz="2400" b="1">
                          <a:solidFill>
                            <a:schemeClr val="dk2"/>
                          </a:solidFill>
                        </a:rPr>
                        <a:t>Dining</a:t>
                      </a:r>
                      <a:endParaRPr sz="2400"/>
                    </a:p>
                  </a:txBody>
                  <a:tcPr marL="91425" marR="91425" marT="91425" marB="91425">
                    <a:solidFill>
                      <a:srgbClr val="FCE5CD"/>
                    </a:solidFill>
                  </a:tcPr>
                </a:tc>
                <a:tc hMerge="1">
                  <a:txBody>
                    <a:bodyPr/>
                    <a:lstStyle/>
                    <a:p>
                      <a:endParaRPr lang="en-US"/>
                    </a:p>
                  </a:txBody>
                  <a:tcPr/>
                </a:tc>
                <a:extLst>
                  <a:ext uri="{0D108BD9-81ED-4DB2-BD59-A6C34878D82A}">
                    <a16:rowId xmlns:a16="http://schemas.microsoft.com/office/drawing/2014/main" val="10000"/>
                  </a:ext>
                </a:extLst>
              </a:tr>
              <a:tr h="581150">
                <a:tc>
                  <a:txBody>
                    <a:bodyPr/>
                    <a:lstStyle/>
                    <a:p>
                      <a:pPr marL="0" lvl="0" indent="0" algn="l" rtl="0">
                        <a:lnSpc>
                          <a:spcPct val="110000"/>
                        </a:lnSpc>
                        <a:spcBef>
                          <a:spcPts val="0"/>
                        </a:spcBef>
                        <a:spcAft>
                          <a:spcPts val="0"/>
                        </a:spcAft>
                        <a:buNone/>
                      </a:pPr>
                      <a:r>
                        <a:rPr lang="en" sz="1600" b="1">
                          <a:solidFill>
                            <a:schemeClr val="dk2"/>
                          </a:solidFill>
                        </a:rPr>
                        <a:t>Improves acoustics and sight lines</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Use of double columns and low beam differentiates space while allowing guests to hear and see speakers. Acoustic panels between rafters absorbs sound.</a:t>
                      </a:r>
                      <a:endParaRPr sz="1600">
                        <a:solidFill>
                          <a:schemeClr val="dk2"/>
                        </a:solidFill>
                      </a:endParaRPr>
                    </a:p>
                  </a:txBody>
                  <a:tcPr marL="91425" marR="91425" marT="91425" marB="45700"/>
                </a:tc>
                <a:extLst>
                  <a:ext uri="{0D108BD9-81ED-4DB2-BD59-A6C34878D82A}">
                    <a16:rowId xmlns:a16="http://schemas.microsoft.com/office/drawing/2014/main" val="10001"/>
                  </a:ext>
                </a:extLst>
              </a:tr>
              <a:tr h="475600">
                <a:tc>
                  <a:txBody>
                    <a:bodyPr/>
                    <a:lstStyle/>
                    <a:p>
                      <a:pPr marL="0" lvl="0" indent="0" algn="l" rtl="0">
                        <a:lnSpc>
                          <a:spcPct val="110000"/>
                        </a:lnSpc>
                        <a:spcBef>
                          <a:spcPts val="0"/>
                        </a:spcBef>
                        <a:spcAft>
                          <a:spcPts val="0"/>
                        </a:spcAft>
                        <a:buNone/>
                      </a:pPr>
                      <a:r>
                        <a:rPr lang="en" sz="1600" b="1">
                          <a:solidFill>
                            <a:schemeClr val="dk2"/>
                          </a:solidFill>
                        </a:rPr>
                        <a:t>Service</a:t>
                      </a:r>
                      <a:endParaRPr sz="1600"/>
                    </a:p>
                  </a:txBody>
                  <a:tcPr marL="91425" marR="91425" marT="91425" marB="45700">
                    <a:solidFill>
                      <a:srgbClr val="FFFF00"/>
                    </a:solidFill>
                  </a:tcPr>
                </a:tc>
                <a:tc>
                  <a:txBody>
                    <a:bodyPr/>
                    <a:lstStyle/>
                    <a:p>
                      <a:pPr marL="0" lvl="0" indent="0" algn="l" rtl="0">
                        <a:lnSpc>
                          <a:spcPct val="110000"/>
                        </a:lnSpc>
                        <a:spcBef>
                          <a:spcPts val="0"/>
                        </a:spcBef>
                        <a:spcAft>
                          <a:spcPts val="0"/>
                        </a:spcAft>
                        <a:buNone/>
                      </a:pPr>
                      <a:r>
                        <a:rPr lang="en" sz="1600">
                          <a:solidFill>
                            <a:schemeClr val="dk2"/>
                          </a:solidFill>
                        </a:rPr>
                        <a:t>Similar serving travel distances to the current dining area. Server tray stand storage also provided.</a:t>
                      </a:r>
                      <a:endParaRPr sz="1600"/>
                    </a:p>
                  </a:txBody>
                  <a:tcPr marL="91425" marR="91425" marT="91425" marB="45700"/>
                </a:tc>
                <a:extLst>
                  <a:ext uri="{0D108BD9-81ED-4DB2-BD59-A6C34878D82A}">
                    <a16:rowId xmlns:a16="http://schemas.microsoft.com/office/drawing/2014/main" val="10002"/>
                  </a:ext>
                </a:extLst>
              </a:tr>
            </a:tbl>
          </a:graphicData>
        </a:graphic>
      </p:graphicFrame>
      <p:sp>
        <p:nvSpPr>
          <p:cNvPr id="988" name="Google Shape;988;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80</a:t>
            </a:fld>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92"/>
        <p:cNvGrpSpPr/>
        <p:nvPr/>
      </p:nvGrpSpPr>
      <p:grpSpPr>
        <a:xfrm>
          <a:off x="0" y="0"/>
          <a:ext cx="0" cy="0"/>
          <a:chOff x="0" y="0"/>
          <a:chExt cx="0" cy="0"/>
        </a:xfrm>
      </p:grpSpPr>
      <p:sp>
        <p:nvSpPr>
          <p:cNvPr id="993" name="Google Shape;993;p129"/>
          <p:cNvSpPr/>
          <p:nvPr/>
        </p:nvSpPr>
        <p:spPr>
          <a:xfrm>
            <a:off x="6848606" y="4620719"/>
            <a:ext cx="16911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enlarged plan</a:t>
            </a:r>
            <a:endParaRPr sz="1100"/>
          </a:p>
        </p:txBody>
      </p:sp>
      <p:pic>
        <p:nvPicPr>
          <p:cNvPr id="994" name="Google Shape;994;p129"/>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5400000">
            <a:off x="8175591" y="4096349"/>
            <a:ext cx="563344" cy="485397"/>
          </a:xfrm>
          <a:prstGeom prst="rect">
            <a:avLst/>
          </a:prstGeom>
          <a:noFill/>
          <a:ln>
            <a:noFill/>
          </a:ln>
        </p:spPr>
      </p:pic>
      <p:pic>
        <p:nvPicPr>
          <p:cNvPr id="995" name="Google Shape;995;p12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394570" y="272441"/>
            <a:ext cx="8550823" cy="4434213"/>
          </a:xfrm>
          <a:prstGeom prst="rect">
            <a:avLst/>
          </a:prstGeom>
          <a:noFill/>
          <a:ln>
            <a:noFill/>
          </a:ln>
        </p:spPr>
      </p:pic>
      <p:sp>
        <p:nvSpPr>
          <p:cNvPr id="996" name="Google Shape;996;p129"/>
          <p:cNvSpPr txBox="1"/>
          <p:nvPr/>
        </p:nvSpPr>
        <p:spPr>
          <a:xfrm>
            <a:off x="276576" y="236550"/>
            <a:ext cx="4668300" cy="623100"/>
          </a:xfrm>
          <a:prstGeom prst="rect">
            <a:avLst/>
          </a:prstGeom>
          <a:solidFill>
            <a:srgbClr val="FFFFFF"/>
          </a:solid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new dining room</a:t>
            </a:r>
            <a:endParaRPr sz="1100" b="1"/>
          </a:p>
        </p:txBody>
      </p:sp>
      <p:sp>
        <p:nvSpPr>
          <p:cNvPr id="997" name="Google Shape;997;p129"/>
          <p:cNvSpPr/>
          <p:nvPr/>
        </p:nvSpPr>
        <p:spPr>
          <a:xfrm>
            <a:off x="2692650" y="1098325"/>
            <a:ext cx="3437400" cy="2523000"/>
          </a:xfrm>
          <a:prstGeom prst="rect">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sp>
        <p:nvSpPr>
          <p:cNvPr id="1002" name="Google Shape;1002;p130"/>
          <p:cNvSpPr/>
          <p:nvPr/>
        </p:nvSpPr>
        <p:spPr>
          <a:xfrm>
            <a:off x="6561438" y="4596004"/>
            <a:ext cx="2348588" cy="34624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axonometric</a:t>
            </a:r>
            <a:endParaRPr sz="1100"/>
          </a:p>
        </p:txBody>
      </p:sp>
      <p:pic>
        <p:nvPicPr>
          <p:cNvPr id="1003" name="Google Shape;1003;p130"/>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rot="9100439">
            <a:off x="8175591" y="4096349"/>
            <a:ext cx="563344" cy="485397"/>
          </a:xfrm>
          <a:prstGeom prst="rect">
            <a:avLst/>
          </a:prstGeom>
          <a:noFill/>
          <a:ln>
            <a:noFill/>
          </a:ln>
        </p:spPr>
      </p:pic>
      <p:pic>
        <p:nvPicPr>
          <p:cNvPr id="1004" name="Google Shape;1004;p130"/>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845700" y="0"/>
            <a:ext cx="6068299" cy="5143501"/>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lt1">
            <a:alpha val="45882"/>
          </a:schemeClr>
        </a:solidFill>
        <a:effectLst/>
      </p:bgPr>
    </p:bg>
    <p:spTree>
      <p:nvGrpSpPr>
        <p:cNvPr id="1" name="Shape 1008"/>
        <p:cNvGrpSpPr/>
        <p:nvPr/>
      </p:nvGrpSpPr>
      <p:grpSpPr>
        <a:xfrm>
          <a:off x="0" y="0"/>
          <a:ext cx="0" cy="0"/>
          <a:chOff x="0" y="0"/>
          <a:chExt cx="0" cy="0"/>
        </a:xfrm>
      </p:grpSpPr>
      <p:sp>
        <p:nvSpPr>
          <p:cNvPr id="1009" name="Google Shape;1009;p131"/>
          <p:cNvSpPr/>
          <p:nvPr/>
        </p:nvSpPr>
        <p:spPr>
          <a:xfrm>
            <a:off x="7078894" y="2061935"/>
            <a:ext cx="2065106" cy="2839239"/>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endParaRPr sz="1800">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retain existing</a:t>
            </a:r>
            <a:endParaRPr sz="1800">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kitchen roof </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structure</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 </a:t>
            </a:r>
            <a:endParaRPr sz="1800">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historical 3” x 4” </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rafters with </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tongue and groove beadboard </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sheathing </a:t>
            </a:r>
            <a:endParaRPr sz="1100"/>
          </a:p>
        </p:txBody>
      </p:sp>
      <p:grpSp>
        <p:nvGrpSpPr>
          <p:cNvPr id="1010" name="Google Shape;1010;p131"/>
          <p:cNvGrpSpPr/>
          <p:nvPr/>
        </p:nvGrpSpPr>
        <p:grpSpPr>
          <a:xfrm>
            <a:off x="840976" y="0"/>
            <a:ext cx="4818498" cy="5143500"/>
            <a:chOff x="840976" y="0"/>
            <a:chExt cx="4818498" cy="5143500"/>
          </a:xfrm>
        </p:grpSpPr>
        <p:pic>
          <p:nvPicPr>
            <p:cNvPr id="1011" name="Google Shape;1011;p13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840976" y="0"/>
              <a:ext cx="4818498" cy="5143500"/>
            </a:xfrm>
            <a:prstGeom prst="rect">
              <a:avLst/>
            </a:prstGeom>
            <a:noFill/>
            <a:ln>
              <a:noFill/>
            </a:ln>
          </p:spPr>
        </p:pic>
        <p:sp>
          <p:nvSpPr>
            <p:cNvPr id="1012" name="Google Shape;1012;p131"/>
            <p:cNvSpPr/>
            <p:nvPr/>
          </p:nvSpPr>
          <p:spPr>
            <a:xfrm>
              <a:off x="4391025" y="3217925"/>
              <a:ext cx="180900" cy="1589100"/>
            </a:xfrm>
            <a:prstGeom prst="rect">
              <a:avLst/>
            </a:prstGeom>
            <a:solidFill>
              <a:srgbClr val="4D4D4D">
                <a:alpha val="873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131"/>
            <p:cNvSpPr/>
            <p:nvPr/>
          </p:nvSpPr>
          <p:spPr>
            <a:xfrm rot="-1737433">
              <a:off x="2069415" y="126239"/>
              <a:ext cx="102859" cy="5041647"/>
            </a:xfrm>
            <a:prstGeom prst="rect">
              <a:avLst/>
            </a:prstGeom>
            <a:solidFill>
              <a:srgbClr val="4D4D4D">
                <a:alpha val="873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131"/>
            <p:cNvSpPr/>
            <p:nvPr/>
          </p:nvSpPr>
          <p:spPr>
            <a:xfrm rot="981765">
              <a:off x="1182506" y="1496980"/>
              <a:ext cx="181032" cy="568729"/>
            </a:xfrm>
            <a:prstGeom prst="rect">
              <a:avLst/>
            </a:prstGeom>
            <a:solidFill>
              <a:srgbClr val="4D4D4D">
                <a:alpha val="87300"/>
              </a:srgb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018"/>
        <p:cNvGrpSpPr/>
        <p:nvPr/>
      </p:nvGrpSpPr>
      <p:grpSpPr>
        <a:xfrm>
          <a:off x="0" y="0"/>
          <a:ext cx="0" cy="0"/>
          <a:chOff x="0" y="0"/>
          <a:chExt cx="0" cy="0"/>
        </a:xfrm>
      </p:grpSpPr>
      <p:sp>
        <p:nvSpPr>
          <p:cNvPr id="1019" name="Google Shape;1019;p132"/>
          <p:cNvSpPr/>
          <p:nvPr/>
        </p:nvSpPr>
        <p:spPr>
          <a:xfrm>
            <a:off x="6621073" y="3761117"/>
            <a:ext cx="2348588" cy="1177245"/>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endParaRPr sz="1800" b="0" i="0" u="none" strike="noStrike" cap="none">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dining</a:t>
            </a:r>
            <a:endParaRPr sz="1100"/>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view </a:t>
            </a:r>
            <a:endParaRPr sz="1100"/>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east</a:t>
            </a:r>
            <a:endParaRPr sz="1100"/>
          </a:p>
        </p:txBody>
      </p:sp>
      <p:pic>
        <p:nvPicPr>
          <p:cNvPr id="1020" name="Google Shape;1020;p132"/>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7949768" cy="5143500"/>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024"/>
        <p:cNvGrpSpPr/>
        <p:nvPr/>
      </p:nvGrpSpPr>
      <p:grpSpPr>
        <a:xfrm>
          <a:off x="0" y="0"/>
          <a:ext cx="0" cy="0"/>
          <a:chOff x="0" y="0"/>
          <a:chExt cx="0" cy="0"/>
        </a:xfrm>
      </p:grpSpPr>
      <p:sp>
        <p:nvSpPr>
          <p:cNvPr id="1025" name="Google Shape;1025;p133"/>
          <p:cNvSpPr/>
          <p:nvPr/>
        </p:nvSpPr>
        <p:spPr>
          <a:xfrm>
            <a:off x="7791507" y="3542265"/>
            <a:ext cx="1194232" cy="1177245"/>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endParaRPr sz="1800">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existing</a:t>
            </a:r>
            <a:br>
              <a:rPr lang="en" sz="1800">
                <a:solidFill>
                  <a:srgbClr val="7F7F7F"/>
                </a:solidFill>
                <a:latin typeface="Open Sans"/>
                <a:ea typeface="Open Sans"/>
                <a:cs typeface="Open Sans"/>
                <a:sym typeface="Open Sans"/>
              </a:rPr>
            </a:br>
            <a:r>
              <a:rPr lang="en" sz="1800">
                <a:solidFill>
                  <a:srgbClr val="7F7F7F"/>
                </a:solidFill>
                <a:latin typeface="Open Sans"/>
                <a:ea typeface="Open Sans"/>
                <a:cs typeface="Open Sans"/>
                <a:sym typeface="Open Sans"/>
              </a:rPr>
              <a:t>porch</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view </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east</a:t>
            </a:r>
            <a:endParaRPr sz="1100"/>
          </a:p>
        </p:txBody>
      </p:sp>
      <p:pic>
        <p:nvPicPr>
          <p:cNvPr id="1026" name="Google Shape;1026;p13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617881" y="0"/>
            <a:ext cx="5908239" cy="5143500"/>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030"/>
        <p:cNvGrpSpPr/>
        <p:nvPr/>
      </p:nvGrpSpPr>
      <p:grpSpPr>
        <a:xfrm>
          <a:off x="0" y="0"/>
          <a:ext cx="0" cy="0"/>
          <a:chOff x="0" y="0"/>
          <a:chExt cx="0" cy="0"/>
        </a:xfrm>
      </p:grpSpPr>
      <p:sp>
        <p:nvSpPr>
          <p:cNvPr id="1031" name="Google Shape;1031;p134"/>
          <p:cNvSpPr/>
          <p:nvPr/>
        </p:nvSpPr>
        <p:spPr>
          <a:xfrm>
            <a:off x="7791507" y="3542265"/>
            <a:ext cx="1194232" cy="1177245"/>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new</a:t>
            </a:r>
            <a:endParaRPr sz="1800">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dining</a:t>
            </a:r>
            <a:endParaRPr sz="1800" b="0" i="0" u="none" strike="noStrike" cap="none">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view </a:t>
            </a:r>
            <a:endParaRPr sz="1100"/>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east</a:t>
            </a:r>
            <a:endParaRPr sz="1100"/>
          </a:p>
        </p:txBody>
      </p:sp>
      <p:pic>
        <p:nvPicPr>
          <p:cNvPr id="1032" name="Google Shape;1032;p134"/>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7949768" cy="5143500"/>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7" name="Google Shape;1037;p135"/>
          <p:cNvSpPr txBox="1"/>
          <p:nvPr/>
        </p:nvSpPr>
        <p:spPr>
          <a:xfrm>
            <a:off x="470565" y="385606"/>
            <a:ext cx="8484900" cy="623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sidebar alternatives #1: </a:t>
            </a:r>
            <a:br>
              <a:rPr lang="en" sz="4100">
                <a:solidFill>
                  <a:srgbClr val="82B50F"/>
                </a:solidFill>
                <a:latin typeface="Open Sans Light"/>
                <a:ea typeface="Open Sans Light"/>
                <a:cs typeface="Open Sans Light"/>
                <a:sym typeface="Open Sans Light"/>
              </a:rPr>
            </a:br>
            <a:r>
              <a:rPr lang="en" sz="4100" b="1">
                <a:solidFill>
                  <a:srgbClr val="82B50F"/>
                </a:solidFill>
                <a:latin typeface="Open Sans"/>
                <a:ea typeface="Open Sans"/>
                <a:cs typeface="Open Sans"/>
                <a:sym typeface="Open Sans"/>
              </a:rPr>
              <a:t>dining room center anchor wall</a:t>
            </a:r>
            <a:endParaRPr sz="4100" b="1">
              <a:solidFill>
                <a:srgbClr val="82B50F"/>
              </a:solidFill>
              <a:latin typeface="Open Sans"/>
              <a:ea typeface="Open Sans"/>
              <a:cs typeface="Open Sans"/>
              <a:sym typeface="Open Sans"/>
            </a:endParaRPr>
          </a:p>
          <a:p>
            <a:pPr marL="0" marR="0" lvl="0" indent="0" algn="l" rtl="0">
              <a:spcBef>
                <a:spcPts val="0"/>
              </a:spcBef>
              <a:spcAft>
                <a:spcPts val="0"/>
              </a:spcAft>
              <a:buNone/>
            </a:pPr>
            <a:r>
              <a:rPr lang="en" sz="4100">
                <a:solidFill>
                  <a:srgbClr val="82B50F"/>
                </a:solidFill>
                <a:latin typeface="Open Sans Light"/>
                <a:ea typeface="Open Sans Light"/>
                <a:cs typeface="Open Sans Light"/>
                <a:sym typeface="Open Sans Light"/>
              </a:rPr>
              <a:t>center tables </a:t>
            </a:r>
            <a:br>
              <a:rPr lang="en" sz="4100">
                <a:solidFill>
                  <a:srgbClr val="82B50F"/>
                </a:solidFill>
                <a:latin typeface="Open Sans Light"/>
                <a:ea typeface="Open Sans Light"/>
                <a:cs typeface="Open Sans Light"/>
                <a:sym typeface="Open Sans Light"/>
              </a:rPr>
            </a:br>
            <a:r>
              <a:rPr lang="en" sz="4100">
                <a:solidFill>
                  <a:srgbClr val="82B50F"/>
                </a:solidFill>
                <a:latin typeface="Open Sans Light"/>
                <a:ea typeface="Open Sans Light"/>
                <a:cs typeface="Open Sans Light"/>
                <a:sym typeface="Open Sans Light"/>
              </a:rPr>
              <a:t>anchored on </a:t>
            </a:r>
            <a:br>
              <a:rPr lang="en" sz="4100">
                <a:solidFill>
                  <a:srgbClr val="82B50F"/>
                </a:solidFill>
                <a:latin typeface="Open Sans Light"/>
                <a:ea typeface="Open Sans Light"/>
                <a:cs typeface="Open Sans Light"/>
                <a:sym typeface="Open Sans Light"/>
              </a:rPr>
            </a:br>
            <a:r>
              <a:rPr lang="en" sz="4100">
                <a:solidFill>
                  <a:srgbClr val="82B50F"/>
                </a:solidFill>
                <a:latin typeface="Open Sans Light"/>
                <a:ea typeface="Open Sans Light"/>
                <a:cs typeface="Open Sans Light"/>
                <a:sym typeface="Open Sans Light"/>
              </a:rPr>
              <a:t>half-wall </a:t>
            </a:r>
            <a:br>
              <a:rPr lang="en" sz="4100">
                <a:solidFill>
                  <a:srgbClr val="82B50F"/>
                </a:solidFill>
                <a:latin typeface="Open Sans Light"/>
                <a:ea typeface="Open Sans Light"/>
                <a:cs typeface="Open Sans Light"/>
                <a:sym typeface="Open Sans Light"/>
              </a:rPr>
            </a:br>
            <a:r>
              <a:rPr lang="en" sz="4100">
                <a:solidFill>
                  <a:srgbClr val="82B50F"/>
                </a:solidFill>
                <a:latin typeface="Open Sans Light"/>
                <a:ea typeface="Open Sans Light"/>
                <a:cs typeface="Open Sans Light"/>
                <a:sym typeface="Open Sans Light"/>
              </a:rPr>
              <a:t>vs. unanchored </a:t>
            </a:r>
            <a:br>
              <a:rPr lang="en" sz="4100">
                <a:solidFill>
                  <a:srgbClr val="82B50F"/>
                </a:solidFill>
                <a:latin typeface="Open Sans Light"/>
                <a:ea typeface="Open Sans Light"/>
                <a:cs typeface="Open Sans Light"/>
                <a:sym typeface="Open Sans Light"/>
              </a:rPr>
            </a:br>
            <a:r>
              <a:rPr lang="en" sz="4100">
                <a:solidFill>
                  <a:srgbClr val="82B50F"/>
                </a:solidFill>
                <a:latin typeface="Open Sans Light"/>
                <a:ea typeface="Open Sans Light"/>
                <a:cs typeface="Open Sans Light"/>
                <a:sym typeface="Open Sans Light"/>
              </a:rPr>
              <a:t>center tables </a:t>
            </a:r>
            <a:endParaRPr sz="4100">
              <a:solidFill>
                <a:srgbClr val="82B50F"/>
              </a:solidFill>
              <a:latin typeface="Open Sans Light"/>
              <a:ea typeface="Open Sans Light"/>
              <a:cs typeface="Open Sans Light"/>
              <a:sym typeface="Open Sans Light"/>
            </a:endParaRPr>
          </a:p>
        </p:txBody>
      </p:sp>
      <p:sp>
        <p:nvSpPr>
          <p:cNvPr id="1038" name="Google Shape;1038;p135"/>
          <p:cNvSpPr/>
          <p:nvPr/>
        </p:nvSpPr>
        <p:spPr>
          <a:xfrm>
            <a:off x="4724400" y="1939100"/>
            <a:ext cx="3803100" cy="27432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b="1"/>
              <a:t>Add a half-wall ensuring that every table is wall anchored?</a:t>
            </a:r>
            <a:endParaRPr sz="1800" b="1"/>
          </a:p>
          <a:p>
            <a:pPr marL="0" lvl="0" indent="0" algn="ctr" rtl="0">
              <a:spcBef>
                <a:spcPts val="0"/>
              </a:spcBef>
              <a:spcAft>
                <a:spcPts val="0"/>
              </a:spcAft>
              <a:buNone/>
            </a:pPr>
            <a:endParaRPr sz="1800"/>
          </a:p>
          <a:p>
            <a:pPr marL="0" lvl="0" indent="0" algn="ctr" rtl="0">
              <a:spcBef>
                <a:spcPts val="0"/>
              </a:spcBef>
              <a:spcAft>
                <a:spcPts val="0"/>
              </a:spcAft>
              <a:buNone/>
            </a:pPr>
            <a:r>
              <a:rPr lang="en" sz="1800"/>
              <a:t>This feature replicates the current dining porch half-wall and helps to break up an institutional dining hall for a more intimate domestic dining room.</a:t>
            </a:r>
            <a:endParaRPr sz="1800" b="1"/>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36"/>
          <p:cNvSpPr/>
          <p:nvPr/>
        </p:nvSpPr>
        <p:spPr>
          <a:xfrm>
            <a:off x="7949768" y="3248385"/>
            <a:ext cx="1194300" cy="17313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dining</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view </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east</a:t>
            </a:r>
            <a:endParaRPr sz="1100"/>
          </a:p>
          <a:p>
            <a:pPr marL="0" marR="0" lvl="0" indent="0" algn="r" rtl="0">
              <a:spcBef>
                <a:spcPts val="0"/>
              </a:spcBef>
              <a:spcAft>
                <a:spcPts val="0"/>
              </a:spcAft>
              <a:buNone/>
            </a:pPr>
            <a:endParaRPr sz="1800">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low half wall</a:t>
            </a:r>
            <a:endParaRPr sz="1100"/>
          </a:p>
        </p:txBody>
      </p:sp>
      <p:pic>
        <p:nvPicPr>
          <p:cNvPr id="1044" name="Google Shape;1044;p13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7949771" cy="5143500"/>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048"/>
        <p:cNvGrpSpPr/>
        <p:nvPr/>
      </p:nvGrpSpPr>
      <p:grpSpPr>
        <a:xfrm>
          <a:off x="0" y="0"/>
          <a:ext cx="0" cy="0"/>
          <a:chOff x="0" y="0"/>
          <a:chExt cx="0" cy="0"/>
        </a:xfrm>
      </p:grpSpPr>
      <p:sp>
        <p:nvSpPr>
          <p:cNvPr id="1049" name="Google Shape;1049;p137"/>
          <p:cNvSpPr/>
          <p:nvPr/>
        </p:nvSpPr>
        <p:spPr>
          <a:xfrm>
            <a:off x="6621073" y="3761117"/>
            <a:ext cx="2348700" cy="1177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endParaRPr sz="1800" b="0" i="0" u="none" strike="noStrike" cap="none">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dining</a:t>
            </a:r>
            <a:endParaRPr sz="1100"/>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view </a:t>
            </a:r>
            <a:endParaRPr sz="1100"/>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east</a:t>
            </a:r>
            <a:endParaRPr sz="1100"/>
          </a:p>
        </p:txBody>
      </p:sp>
      <p:pic>
        <p:nvPicPr>
          <p:cNvPr id="1050" name="Google Shape;1050;p13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7949771"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2CC"/>
        </a:solidFill>
        <a:effectLst/>
      </p:bgPr>
    </p:bg>
    <p:spTree>
      <p:nvGrpSpPr>
        <p:cNvPr id="1" name="Shape 334"/>
        <p:cNvGrpSpPr/>
        <p:nvPr/>
      </p:nvGrpSpPr>
      <p:grpSpPr>
        <a:xfrm>
          <a:off x="0" y="0"/>
          <a:ext cx="0" cy="0"/>
          <a:chOff x="0" y="0"/>
          <a:chExt cx="0" cy="0"/>
        </a:xfrm>
      </p:grpSpPr>
      <p:sp>
        <p:nvSpPr>
          <p:cNvPr id="335" name="Google Shape;335;p57"/>
          <p:cNvSpPr txBox="1">
            <a:spLocks noGrp="1"/>
          </p:cNvSpPr>
          <p:nvPr>
            <p:ph type="title"/>
          </p:nvPr>
        </p:nvSpPr>
        <p:spPr>
          <a:xfrm>
            <a:off x="88950" y="142150"/>
            <a:ext cx="89568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t>Who?</a:t>
            </a:r>
            <a:r>
              <a:rPr lang="en"/>
              <a:t> Lodge Planning Project Participants 2</a:t>
            </a:r>
            <a:endParaRPr/>
          </a:p>
          <a:p>
            <a:pPr marL="0" lvl="0" indent="0" algn="l" rtl="0">
              <a:spcBef>
                <a:spcPts val="0"/>
              </a:spcBef>
              <a:spcAft>
                <a:spcPts val="0"/>
              </a:spcAft>
              <a:buNone/>
            </a:pPr>
            <a:r>
              <a:rPr lang="en" sz="2200"/>
              <a:t>Extensive plus diverse Cold River Camp and professional experience </a:t>
            </a:r>
            <a:endParaRPr/>
          </a:p>
        </p:txBody>
      </p:sp>
      <p:sp>
        <p:nvSpPr>
          <p:cNvPr id="336" name="Google Shape;336;p57"/>
          <p:cNvSpPr txBox="1">
            <a:spLocks noGrp="1"/>
          </p:cNvSpPr>
          <p:nvPr>
            <p:ph type="body" idx="1"/>
          </p:nvPr>
        </p:nvSpPr>
        <p:spPr>
          <a:xfrm>
            <a:off x="235500" y="1000075"/>
            <a:ext cx="8520600" cy="4067100"/>
          </a:xfrm>
          <a:prstGeom prst="rect">
            <a:avLst/>
          </a:prstGeom>
          <a:noFill/>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r>
              <a:rPr lang="en" sz="1200" b="1" u="sng" dirty="0">
                <a:solidFill>
                  <a:schemeClr val="dk1"/>
                </a:solidFill>
              </a:rPr>
              <a:t>Extensive input received from the following people at various times over past year </a:t>
            </a:r>
            <a:endParaRPr sz="1200" b="1" u="sng" dirty="0">
              <a:solidFill>
                <a:schemeClr val="dk1"/>
              </a:solidFill>
            </a:endParaRPr>
          </a:p>
          <a:p>
            <a:pPr marL="0" lvl="0" indent="0" algn="l" rtl="0">
              <a:lnSpc>
                <a:spcPct val="100000"/>
              </a:lnSpc>
              <a:spcBef>
                <a:spcPts val="200"/>
              </a:spcBef>
              <a:spcAft>
                <a:spcPts val="0"/>
              </a:spcAft>
              <a:buClr>
                <a:schemeClr val="dk1"/>
              </a:buClr>
              <a:buSzPts val="1100"/>
              <a:buFont typeface="Arial"/>
              <a:buNone/>
            </a:pPr>
            <a:r>
              <a:rPr lang="en" sz="1200" b="1" dirty="0">
                <a:solidFill>
                  <a:schemeClr val="dk1"/>
                </a:solidFill>
              </a:rPr>
              <a:t>Bill Waste 			</a:t>
            </a:r>
            <a:r>
              <a:rPr lang="en" sz="1200" dirty="0">
                <a:solidFill>
                  <a:schemeClr val="dk1"/>
                </a:solidFill>
              </a:rPr>
              <a:t>Former Camp Manager of CRC, and Camp Opening Weekend Coordinator</a:t>
            </a:r>
            <a:endParaRPr sz="1200" dirty="0">
              <a:solidFill>
                <a:schemeClr val="dk1"/>
              </a:solidFill>
            </a:endParaRPr>
          </a:p>
          <a:p>
            <a:pPr marL="0" lvl="0" indent="0" algn="l" rtl="0">
              <a:lnSpc>
                <a:spcPct val="100000"/>
              </a:lnSpc>
              <a:spcBef>
                <a:spcPts val="200"/>
              </a:spcBef>
              <a:spcAft>
                <a:spcPts val="0"/>
              </a:spcAft>
              <a:buClr>
                <a:schemeClr val="dk1"/>
              </a:buClr>
              <a:buSzPts val="1100"/>
              <a:buFont typeface="Arial"/>
              <a:buNone/>
            </a:pPr>
            <a:r>
              <a:rPr lang="en" sz="1200" b="1" dirty="0">
                <a:solidFill>
                  <a:schemeClr val="dk1"/>
                </a:solidFill>
              </a:rPr>
              <a:t>Laurie Barr</a:t>
            </a:r>
            <a:r>
              <a:rPr lang="en" sz="1200" dirty="0">
                <a:solidFill>
                  <a:schemeClr val="dk1"/>
                </a:solidFill>
              </a:rPr>
              <a:t> 			Former Camp Manager of CRC</a:t>
            </a:r>
            <a:endParaRPr sz="1200" dirty="0">
              <a:solidFill>
                <a:schemeClr val="dk1"/>
              </a:solidFill>
            </a:endParaRPr>
          </a:p>
          <a:p>
            <a:pPr marL="0" lvl="0" indent="0" algn="l" rtl="0">
              <a:lnSpc>
                <a:spcPct val="100000"/>
              </a:lnSpc>
              <a:spcBef>
                <a:spcPts val="200"/>
              </a:spcBef>
              <a:spcAft>
                <a:spcPts val="0"/>
              </a:spcAft>
              <a:buClr>
                <a:schemeClr val="dk1"/>
              </a:buClr>
              <a:buSzPts val="1100"/>
              <a:buFont typeface="Arial"/>
              <a:buNone/>
            </a:pPr>
            <a:r>
              <a:rPr lang="en" sz="1200" b="1" dirty="0">
                <a:solidFill>
                  <a:schemeClr val="dk1"/>
                </a:solidFill>
              </a:rPr>
              <a:t>Zachary Porter		</a:t>
            </a:r>
            <a:r>
              <a:rPr lang="en" sz="1200" dirty="0">
                <a:solidFill>
                  <a:schemeClr val="dk1"/>
                </a:solidFill>
              </a:rPr>
              <a:t>Former Camp Cook, Off-season Event Cook and Food Service Coordinator</a:t>
            </a:r>
            <a:endParaRPr sz="1200" dirty="0">
              <a:solidFill>
                <a:schemeClr val="dk1"/>
              </a:solidFill>
            </a:endParaRPr>
          </a:p>
          <a:p>
            <a:pPr marL="0" lvl="0" indent="0" algn="l" rtl="0">
              <a:lnSpc>
                <a:spcPct val="100000"/>
              </a:lnSpc>
              <a:spcBef>
                <a:spcPts val="200"/>
              </a:spcBef>
              <a:spcAft>
                <a:spcPts val="0"/>
              </a:spcAft>
              <a:buClr>
                <a:schemeClr val="dk1"/>
              </a:buClr>
              <a:buSzPts val="1100"/>
              <a:buFont typeface="Arial"/>
              <a:buNone/>
            </a:pPr>
            <a:r>
              <a:rPr lang="en" sz="1200" b="1" dirty="0">
                <a:solidFill>
                  <a:schemeClr val="dk1"/>
                </a:solidFill>
              </a:rPr>
              <a:t>Nancy Grant </a:t>
            </a:r>
            <a:r>
              <a:rPr lang="en" sz="1200" dirty="0">
                <a:solidFill>
                  <a:schemeClr val="dk1"/>
                </a:solidFill>
              </a:rPr>
              <a:t>		Appalachian Mountain Club Director of Volunteer-led Camps and Cabins</a:t>
            </a:r>
            <a:endParaRPr sz="1200" dirty="0">
              <a:solidFill>
                <a:schemeClr val="dk1"/>
              </a:solidFill>
            </a:endParaRPr>
          </a:p>
          <a:p>
            <a:pPr marL="0" lvl="0" indent="0" algn="l" rtl="0">
              <a:lnSpc>
                <a:spcPct val="100000"/>
              </a:lnSpc>
              <a:spcBef>
                <a:spcPts val="200"/>
              </a:spcBef>
              <a:spcAft>
                <a:spcPts val="0"/>
              </a:spcAft>
              <a:buClr>
                <a:schemeClr val="dk1"/>
              </a:buClr>
              <a:buSzPts val="1100"/>
              <a:buFont typeface="Arial"/>
              <a:buNone/>
            </a:pPr>
            <a:r>
              <a:rPr lang="en" sz="1200" b="1" dirty="0">
                <a:solidFill>
                  <a:schemeClr val="dk1"/>
                </a:solidFill>
              </a:rPr>
              <a:t>Gail Roberts 		</a:t>
            </a:r>
            <a:r>
              <a:rPr lang="en" sz="1200" dirty="0">
                <a:solidFill>
                  <a:schemeClr val="dk1"/>
                </a:solidFill>
              </a:rPr>
              <a:t>Camp Events Manager, other volunteer roles, and long-time guest</a:t>
            </a:r>
            <a:endParaRPr sz="1200" dirty="0">
              <a:solidFill>
                <a:schemeClr val="dk1"/>
              </a:solidFill>
            </a:endParaRPr>
          </a:p>
          <a:p>
            <a:pPr marL="0" lvl="0" indent="0" algn="l" rtl="0">
              <a:lnSpc>
                <a:spcPct val="100000"/>
              </a:lnSpc>
              <a:spcBef>
                <a:spcPts val="200"/>
              </a:spcBef>
              <a:spcAft>
                <a:spcPts val="0"/>
              </a:spcAft>
              <a:buClr>
                <a:schemeClr val="dk1"/>
              </a:buClr>
              <a:buSzPts val="1100"/>
              <a:buFont typeface="Arial"/>
              <a:buNone/>
            </a:pPr>
            <a:r>
              <a:rPr lang="en" sz="1200" b="1" dirty="0">
                <a:solidFill>
                  <a:schemeClr val="dk1"/>
                </a:solidFill>
              </a:rPr>
              <a:t>Anne Whitney</a:t>
            </a:r>
            <a:r>
              <a:rPr lang="en" sz="1200" dirty="0">
                <a:solidFill>
                  <a:schemeClr val="dk1"/>
                </a:solidFill>
              </a:rPr>
              <a:t> 		Professional Architect, Portsmouth, NH</a:t>
            </a:r>
            <a:endParaRPr sz="1200" dirty="0">
              <a:solidFill>
                <a:schemeClr val="dk1"/>
              </a:solidFill>
            </a:endParaRPr>
          </a:p>
          <a:p>
            <a:pPr marL="0" lvl="0" indent="0" algn="l" rtl="0">
              <a:lnSpc>
                <a:spcPct val="100000"/>
              </a:lnSpc>
              <a:spcBef>
                <a:spcPts val="200"/>
              </a:spcBef>
              <a:spcAft>
                <a:spcPts val="0"/>
              </a:spcAft>
              <a:buClr>
                <a:schemeClr val="dk1"/>
              </a:buClr>
              <a:buSzPts val="1100"/>
              <a:buFont typeface="Arial"/>
              <a:buNone/>
            </a:pPr>
            <a:r>
              <a:rPr lang="en" sz="1200" b="1" dirty="0">
                <a:solidFill>
                  <a:schemeClr val="dk1"/>
                </a:solidFill>
              </a:rPr>
              <a:t>CR Camp Community	</a:t>
            </a:r>
            <a:r>
              <a:rPr lang="en" sz="1200" dirty="0">
                <a:solidFill>
                  <a:schemeClr val="dk1"/>
                </a:solidFill>
              </a:rPr>
              <a:t>	Letters, emails 2018 Season feedback, phone calls, etc., </a:t>
            </a:r>
            <a:endParaRPr sz="1200" b="1" u="sng" dirty="0">
              <a:solidFill>
                <a:schemeClr val="dk1"/>
              </a:solidFill>
            </a:endParaRPr>
          </a:p>
          <a:p>
            <a:pPr marL="0" lvl="0" indent="0" algn="l" rtl="0">
              <a:lnSpc>
                <a:spcPct val="100000"/>
              </a:lnSpc>
              <a:spcBef>
                <a:spcPts val="200"/>
              </a:spcBef>
              <a:spcAft>
                <a:spcPts val="0"/>
              </a:spcAft>
              <a:buNone/>
            </a:pPr>
            <a:br>
              <a:rPr lang="en" sz="1200" b="1" u="sng" dirty="0">
                <a:solidFill>
                  <a:schemeClr val="dk1"/>
                </a:solidFill>
              </a:rPr>
            </a:br>
            <a:r>
              <a:rPr lang="en" sz="1200" b="1" u="sng" dirty="0">
                <a:solidFill>
                  <a:schemeClr val="dk1"/>
                </a:solidFill>
              </a:rPr>
              <a:t>Design Plan and Design Team</a:t>
            </a:r>
            <a:endParaRPr sz="1200" dirty="0">
              <a:solidFill>
                <a:schemeClr val="dk1"/>
              </a:solidFill>
            </a:endParaRPr>
          </a:p>
          <a:p>
            <a:pPr marL="0" lvl="0" indent="0" algn="l" rtl="0">
              <a:lnSpc>
                <a:spcPct val="100000"/>
              </a:lnSpc>
              <a:spcBef>
                <a:spcPts val="200"/>
              </a:spcBef>
              <a:spcAft>
                <a:spcPts val="0"/>
              </a:spcAft>
              <a:buNone/>
            </a:pPr>
            <a:r>
              <a:rPr lang="en" sz="1200" dirty="0">
                <a:solidFill>
                  <a:schemeClr val="dk1"/>
                </a:solidFill>
              </a:rPr>
              <a:t>Design by PWWG, a Pittsburgh based architectural firm (Est. 1975), with extensive experience in historical structures. Principal-in-charge: </a:t>
            </a:r>
            <a:r>
              <a:rPr lang="en" sz="1200" b="1" dirty="0">
                <a:solidFill>
                  <a:schemeClr val="dk1"/>
                </a:solidFill>
              </a:rPr>
              <a:t>Lisa Carver</a:t>
            </a:r>
            <a:r>
              <a:rPr lang="en" sz="1200" dirty="0">
                <a:solidFill>
                  <a:schemeClr val="dk1"/>
                </a:solidFill>
              </a:rPr>
              <a:t>, AIA, LEED AP. </a:t>
            </a:r>
            <a:endParaRPr sz="1200" dirty="0">
              <a:solidFill>
                <a:schemeClr val="dk1"/>
              </a:solidFill>
            </a:endParaRPr>
          </a:p>
          <a:p>
            <a:pPr marL="0" lvl="0" indent="457200" algn="l" rtl="0">
              <a:lnSpc>
                <a:spcPct val="100000"/>
              </a:lnSpc>
              <a:spcBef>
                <a:spcPts val="200"/>
              </a:spcBef>
              <a:spcAft>
                <a:spcPts val="0"/>
              </a:spcAft>
              <a:buNone/>
            </a:pPr>
            <a:r>
              <a:rPr lang="en" sz="1200" b="1" dirty="0">
                <a:solidFill>
                  <a:schemeClr val="dk1"/>
                </a:solidFill>
              </a:rPr>
              <a:t>Kevin Wagstaff</a:t>
            </a:r>
            <a:r>
              <a:rPr lang="en" sz="1200" dirty="0">
                <a:solidFill>
                  <a:schemeClr val="dk1"/>
                </a:solidFill>
              </a:rPr>
              <a:t>, AIA, LEED AP; </a:t>
            </a:r>
            <a:endParaRPr sz="1200" dirty="0">
              <a:solidFill>
                <a:schemeClr val="dk1"/>
              </a:solidFill>
            </a:endParaRPr>
          </a:p>
          <a:p>
            <a:pPr marL="0" lvl="0" indent="457200" algn="l" rtl="0">
              <a:lnSpc>
                <a:spcPct val="100000"/>
              </a:lnSpc>
              <a:spcBef>
                <a:spcPts val="200"/>
              </a:spcBef>
              <a:spcAft>
                <a:spcPts val="0"/>
              </a:spcAft>
              <a:buNone/>
            </a:pPr>
            <a:r>
              <a:rPr lang="en" sz="1200" b="1" dirty="0">
                <a:solidFill>
                  <a:schemeClr val="dk1"/>
                </a:solidFill>
              </a:rPr>
              <a:t>Marc Ford</a:t>
            </a:r>
            <a:r>
              <a:rPr lang="en" sz="1200" dirty="0">
                <a:solidFill>
                  <a:schemeClr val="dk1"/>
                </a:solidFill>
              </a:rPr>
              <a:t>, RA, Associate; </a:t>
            </a:r>
            <a:endParaRPr sz="1200" dirty="0">
              <a:solidFill>
                <a:schemeClr val="dk1"/>
              </a:solidFill>
            </a:endParaRPr>
          </a:p>
          <a:p>
            <a:pPr marL="0" lvl="0" indent="457200" algn="l" rtl="0">
              <a:lnSpc>
                <a:spcPct val="100000"/>
              </a:lnSpc>
              <a:spcBef>
                <a:spcPts val="200"/>
              </a:spcBef>
              <a:spcAft>
                <a:spcPts val="0"/>
              </a:spcAft>
              <a:buNone/>
            </a:pPr>
            <a:r>
              <a:rPr lang="en" sz="1200" b="1" dirty="0">
                <a:solidFill>
                  <a:schemeClr val="dk1"/>
                </a:solidFill>
              </a:rPr>
              <a:t>Jan Lyle Irvin,</a:t>
            </a:r>
            <a:r>
              <a:rPr lang="en" sz="1200" dirty="0">
                <a:solidFill>
                  <a:schemeClr val="dk1"/>
                </a:solidFill>
              </a:rPr>
              <a:t> AIA, LEED AP Senior Associate. </a:t>
            </a:r>
            <a:endParaRPr sz="1200" dirty="0">
              <a:solidFill>
                <a:schemeClr val="dk1"/>
              </a:solidFill>
            </a:endParaRPr>
          </a:p>
          <a:p>
            <a:pPr marL="0" lvl="0" indent="0" algn="l" rtl="0">
              <a:lnSpc>
                <a:spcPct val="100000"/>
              </a:lnSpc>
              <a:spcBef>
                <a:spcPts val="200"/>
              </a:spcBef>
              <a:spcAft>
                <a:spcPts val="0"/>
              </a:spcAft>
              <a:buNone/>
            </a:pPr>
            <a:r>
              <a:rPr lang="en" sz="1200" dirty="0">
                <a:solidFill>
                  <a:schemeClr val="dk1"/>
                </a:solidFill>
              </a:rPr>
              <a:t>Kevin, Marc, and Jan each have hiked and stayed at AMC facilities in the White Mountains.</a:t>
            </a:r>
            <a:endParaRPr sz="1200" dirty="0">
              <a:solidFill>
                <a:schemeClr val="dk1"/>
              </a:solidFill>
            </a:endParaRPr>
          </a:p>
          <a:p>
            <a:pPr marL="0" lvl="0" indent="0" algn="l" rtl="0">
              <a:spcBef>
                <a:spcPts val="20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1000"/>
              </a:spcBef>
              <a:spcAft>
                <a:spcPts val="0"/>
              </a:spcAft>
              <a:buNone/>
            </a:pPr>
            <a:endParaRPr sz="1200" dirty="0">
              <a:solidFill>
                <a:schemeClr val="dk1"/>
              </a:solidFill>
              <a:latin typeface="Times New Roman"/>
              <a:ea typeface="Times New Roman"/>
              <a:cs typeface="Times New Roman"/>
              <a:sym typeface="Times New Roman"/>
            </a:endParaRPr>
          </a:p>
          <a:p>
            <a:pPr marL="0" lvl="0" indent="0" algn="l" rtl="0">
              <a:spcBef>
                <a:spcPts val="1000"/>
              </a:spcBef>
              <a:spcAft>
                <a:spcPts val="1600"/>
              </a:spcAft>
              <a:buNone/>
            </a:pPr>
            <a:endParaRPr dirty="0"/>
          </a:p>
        </p:txBody>
      </p:sp>
      <p:sp>
        <p:nvSpPr>
          <p:cNvPr id="337" name="Google Shape;337;p5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9</a:t>
            </a:fld>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054"/>
        <p:cNvGrpSpPr/>
        <p:nvPr/>
      </p:nvGrpSpPr>
      <p:grpSpPr>
        <a:xfrm>
          <a:off x="0" y="0"/>
          <a:ext cx="0" cy="0"/>
          <a:chOff x="0" y="0"/>
          <a:chExt cx="0" cy="0"/>
        </a:xfrm>
      </p:grpSpPr>
      <p:sp>
        <p:nvSpPr>
          <p:cNvPr id="1055" name="Google Shape;1055;p138"/>
          <p:cNvSpPr txBox="1"/>
          <p:nvPr/>
        </p:nvSpPr>
        <p:spPr>
          <a:xfrm>
            <a:off x="470565" y="385606"/>
            <a:ext cx="8484900" cy="6231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4100" b="1">
                <a:solidFill>
                  <a:srgbClr val="82B50F"/>
                </a:solidFill>
                <a:latin typeface="Open Sans"/>
                <a:ea typeface="Open Sans"/>
                <a:cs typeface="Open Sans"/>
                <a:sym typeface="Open Sans"/>
              </a:rPr>
              <a:t>sidebar alternatives #2: </a:t>
            </a:r>
            <a:br>
              <a:rPr lang="en" sz="4100">
                <a:solidFill>
                  <a:srgbClr val="82B50F"/>
                </a:solidFill>
                <a:latin typeface="Open Sans Light"/>
                <a:ea typeface="Open Sans Light"/>
                <a:cs typeface="Open Sans Light"/>
                <a:sym typeface="Open Sans Light"/>
              </a:rPr>
            </a:br>
            <a:r>
              <a:rPr lang="en" sz="4100" b="1">
                <a:solidFill>
                  <a:srgbClr val="82B50F"/>
                </a:solidFill>
                <a:latin typeface="Open Sans"/>
                <a:ea typeface="Open Sans"/>
                <a:cs typeface="Open Sans"/>
                <a:sym typeface="Open Sans"/>
              </a:rPr>
              <a:t>dining hall stove locations</a:t>
            </a:r>
            <a:endParaRPr sz="4100" b="1">
              <a:solidFill>
                <a:srgbClr val="82B50F"/>
              </a:solidFill>
              <a:latin typeface="Open Sans"/>
              <a:ea typeface="Open Sans"/>
              <a:cs typeface="Open Sans"/>
              <a:sym typeface="Open Sans"/>
            </a:endParaRPr>
          </a:p>
          <a:p>
            <a:pPr marL="0" marR="0" lvl="0" indent="0" algn="l" rtl="0">
              <a:spcBef>
                <a:spcPts val="0"/>
              </a:spcBef>
              <a:spcAft>
                <a:spcPts val="0"/>
              </a:spcAft>
              <a:buNone/>
            </a:pPr>
            <a:r>
              <a:rPr lang="en" sz="4100">
                <a:solidFill>
                  <a:srgbClr val="82B50F"/>
                </a:solidFill>
                <a:latin typeface="Open Sans Light"/>
                <a:ea typeface="Open Sans Light"/>
                <a:cs typeface="Open Sans Light"/>
                <a:sym typeface="Open Sans Light"/>
              </a:rPr>
              <a:t>west </a:t>
            </a:r>
            <a:br>
              <a:rPr lang="en" sz="4100">
                <a:solidFill>
                  <a:srgbClr val="82B50F"/>
                </a:solidFill>
                <a:latin typeface="Open Sans Light"/>
                <a:ea typeface="Open Sans Light"/>
                <a:cs typeface="Open Sans Light"/>
                <a:sym typeface="Open Sans Light"/>
              </a:rPr>
            </a:br>
            <a:r>
              <a:rPr lang="en" sz="4100">
                <a:solidFill>
                  <a:srgbClr val="82B50F"/>
                </a:solidFill>
                <a:latin typeface="Open Sans Light"/>
                <a:ea typeface="Open Sans Light"/>
                <a:cs typeface="Open Sans Light"/>
                <a:sym typeface="Open Sans Light"/>
              </a:rPr>
              <a:t>vs. </a:t>
            </a:r>
            <a:endParaRPr sz="4100">
              <a:solidFill>
                <a:srgbClr val="82B50F"/>
              </a:solidFill>
              <a:latin typeface="Open Sans Light"/>
              <a:ea typeface="Open Sans Light"/>
              <a:cs typeface="Open Sans Light"/>
              <a:sym typeface="Open Sans Light"/>
            </a:endParaRPr>
          </a:p>
          <a:p>
            <a:pPr marL="0" marR="0" lvl="0" indent="0" algn="l" rtl="0">
              <a:spcBef>
                <a:spcPts val="0"/>
              </a:spcBef>
              <a:spcAft>
                <a:spcPts val="0"/>
              </a:spcAft>
              <a:buNone/>
            </a:pPr>
            <a:r>
              <a:rPr lang="en" sz="4100">
                <a:solidFill>
                  <a:srgbClr val="82B50F"/>
                </a:solidFill>
                <a:latin typeface="Open Sans Light"/>
                <a:ea typeface="Open Sans Light"/>
                <a:cs typeface="Open Sans Light"/>
                <a:sym typeface="Open Sans Light"/>
              </a:rPr>
              <a:t>center </a:t>
            </a:r>
            <a:br>
              <a:rPr lang="en" sz="4100">
                <a:solidFill>
                  <a:srgbClr val="82B50F"/>
                </a:solidFill>
                <a:latin typeface="Open Sans Light"/>
                <a:ea typeface="Open Sans Light"/>
                <a:cs typeface="Open Sans Light"/>
                <a:sym typeface="Open Sans Light"/>
              </a:rPr>
            </a:br>
            <a:r>
              <a:rPr lang="en" sz="4100">
                <a:solidFill>
                  <a:srgbClr val="82B50F"/>
                </a:solidFill>
                <a:latin typeface="Open Sans Light"/>
                <a:ea typeface="Open Sans Light"/>
                <a:cs typeface="Open Sans Light"/>
                <a:sym typeface="Open Sans Light"/>
              </a:rPr>
              <a:t>vs. </a:t>
            </a:r>
            <a:endParaRPr sz="4100">
              <a:solidFill>
                <a:srgbClr val="82B50F"/>
              </a:solidFill>
              <a:latin typeface="Open Sans Light"/>
              <a:ea typeface="Open Sans Light"/>
              <a:cs typeface="Open Sans Light"/>
              <a:sym typeface="Open Sans Light"/>
            </a:endParaRPr>
          </a:p>
          <a:p>
            <a:pPr marL="0" marR="0" lvl="0" indent="0" algn="l" rtl="0">
              <a:spcBef>
                <a:spcPts val="0"/>
              </a:spcBef>
              <a:spcAft>
                <a:spcPts val="0"/>
              </a:spcAft>
              <a:buNone/>
            </a:pPr>
            <a:r>
              <a:rPr lang="en" sz="4100">
                <a:solidFill>
                  <a:srgbClr val="82B50F"/>
                </a:solidFill>
                <a:latin typeface="Open Sans Light"/>
                <a:ea typeface="Open Sans Light"/>
                <a:cs typeface="Open Sans Light"/>
                <a:sym typeface="Open Sans Light"/>
              </a:rPr>
              <a:t>southeast</a:t>
            </a:r>
            <a:endParaRPr sz="4100">
              <a:solidFill>
                <a:srgbClr val="82B50F"/>
              </a:solidFill>
              <a:latin typeface="Open Sans Light"/>
              <a:ea typeface="Open Sans Light"/>
              <a:cs typeface="Open Sans Light"/>
              <a:sym typeface="Open Sans Light"/>
            </a:endParaRPr>
          </a:p>
        </p:txBody>
      </p:sp>
      <p:sp>
        <p:nvSpPr>
          <p:cNvPr id="1056" name="Google Shape;1056;p138"/>
          <p:cNvSpPr/>
          <p:nvPr/>
        </p:nvSpPr>
        <p:spPr>
          <a:xfrm>
            <a:off x="5209725" y="2042225"/>
            <a:ext cx="3165300" cy="1929000"/>
          </a:xfrm>
          <a:prstGeom prst="roundRect">
            <a:avLst>
              <a:gd name="adj" fmla="val 16667"/>
            </a:avLst>
          </a:prstGeom>
          <a:solidFill>
            <a:srgbClr val="FFF2C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Provide heat, keep guests safe and good crew workflow, and help break up institutional dining hall to maintain dining room feeling</a:t>
            </a:r>
            <a:endParaRPr sz="1800"/>
          </a:p>
        </p:txBody>
      </p:sp>
      <p:sp>
        <p:nvSpPr>
          <p:cNvPr id="1057" name="Google Shape;1057;p138"/>
          <p:cNvSpPr/>
          <p:nvPr/>
        </p:nvSpPr>
        <p:spPr>
          <a:xfrm>
            <a:off x="4724400" y="1939100"/>
            <a:ext cx="3803100" cy="2743200"/>
          </a:xfrm>
          <a:prstGeom prst="roundRect">
            <a:avLst>
              <a:gd name="adj" fmla="val 16667"/>
            </a:avLst>
          </a:prstGeom>
          <a:solidFill>
            <a:srgbClr val="FFFF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t>Where best to provide stove heat, to keep guests safe, to maintain good crew workflow, and to help break up institutional dining hall for a more intimate domestic dining room feel?</a:t>
            </a:r>
            <a:endParaRPr sz="1800"/>
          </a:p>
          <a:p>
            <a:pPr marL="0" lvl="0" indent="0" algn="ctr" rtl="0">
              <a:spcBef>
                <a:spcPts val="0"/>
              </a:spcBef>
              <a:spcAft>
                <a:spcPts val="0"/>
              </a:spcAft>
              <a:buNone/>
            </a:pPr>
            <a:endParaRPr sz="1800"/>
          </a:p>
          <a:p>
            <a:pPr marL="0" lvl="0" indent="0" algn="ctr" rtl="0">
              <a:spcBef>
                <a:spcPts val="0"/>
              </a:spcBef>
              <a:spcAft>
                <a:spcPts val="0"/>
              </a:spcAft>
              <a:buNone/>
            </a:pPr>
            <a:r>
              <a:rPr lang="en" sz="1800" b="1"/>
              <a:t>West? Center? Southeast</a:t>
            </a:r>
            <a:r>
              <a:rPr lang="en" sz="1800"/>
              <a:t>?</a:t>
            </a:r>
            <a:endParaRPr sz="1800" b="1"/>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061"/>
        <p:cNvGrpSpPr/>
        <p:nvPr/>
      </p:nvGrpSpPr>
      <p:grpSpPr>
        <a:xfrm>
          <a:off x="0" y="0"/>
          <a:ext cx="0" cy="0"/>
          <a:chOff x="0" y="0"/>
          <a:chExt cx="0" cy="0"/>
        </a:xfrm>
      </p:grpSpPr>
      <p:sp>
        <p:nvSpPr>
          <p:cNvPr id="1062" name="Google Shape;1062;p139"/>
          <p:cNvSpPr/>
          <p:nvPr/>
        </p:nvSpPr>
        <p:spPr>
          <a:xfrm>
            <a:off x="6561438" y="256105"/>
            <a:ext cx="2454000" cy="2469900"/>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en" sz="1500">
                <a:solidFill>
                  <a:srgbClr val="7F7F7F"/>
                </a:solidFill>
                <a:latin typeface="Open Sans"/>
                <a:ea typeface="Open Sans"/>
                <a:cs typeface="Open Sans"/>
                <a:sym typeface="Open Sans"/>
              </a:rPr>
              <a:t>type: wood burning stove</a:t>
            </a:r>
            <a:endParaRPr sz="1100"/>
          </a:p>
          <a:p>
            <a:pPr marL="0" marR="0" lvl="0" indent="0" algn="l" rtl="0">
              <a:spcBef>
                <a:spcPts val="0"/>
              </a:spcBef>
              <a:spcAft>
                <a:spcPts val="0"/>
              </a:spcAft>
              <a:buNone/>
            </a:pPr>
            <a:r>
              <a:rPr lang="en" sz="1500">
                <a:solidFill>
                  <a:srgbClr val="7F7F7F"/>
                </a:solidFill>
                <a:latin typeface="Open Sans"/>
                <a:ea typeface="Open Sans"/>
                <a:cs typeface="Open Sans"/>
                <a:sym typeface="Open Sans"/>
              </a:rPr>
              <a:t>coverage: 1100 sf min.</a:t>
            </a:r>
            <a:endParaRPr sz="1100"/>
          </a:p>
          <a:p>
            <a:pPr marL="0" marR="0" lvl="0" indent="0" algn="l" rtl="0">
              <a:spcBef>
                <a:spcPts val="0"/>
              </a:spcBef>
              <a:spcAft>
                <a:spcPts val="0"/>
              </a:spcAft>
              <a:buNone/>
            </a:pPr>
            <a:endParaRPr sz="1500">
              <a:solidFill>
                <a:srgbClr val="7F7F7F"/>
              </a:solidFill>
              <a:latin typeface="Open Sans"/>
              <a:ea typeface="Open Sans"/>
              <a:cs typeface="Open Sans"/>
              <a:sym typeface="Open Sans"/>
            </a:endParaRPr>
          </a:p>
          <a:p>
            <a:pPr marL="0" marR="0" lvl="0" indent="0" algn="l" rtl="0">
              <a:spcBef>
                <a:spcPts val="0"/>
              </a:spcBef>
              <a:spcAft>
                <a:spcPts val="0"/>
              </a:spcAft>
              <a:buNone/>
            </a:pPr>
            <a:r>
              <a:rPr lang="en" sz="1500">
                <a:solidFill>
                  <a:srgbClr val="7F7F7F"/>
                </a:solidFill>
                <a:latin typeface="Open Sans"/>
                <a:ea typeface="Open Sans"/>
                <a:cs typeface="Open Sans"/>
                <a:sym typeface="Open Sans"/>
              </a:rPr>
              <a:t>small footprints: 20” x 20”</a:t>
            </a:r>
            <a:endParaRPr sz="1100"/>
          </a:p>
          <a:p>
            <a:pPr marL="0" marR="0" lvl="0" indent="0" algn="l" rtl="0">
              <a:spcBef>
                <a:spcPts val="0"/>
              </a:spcBef>
              <a:spcAft>
                <a:spcPts val="0"/>
              </a:spcAft>
              <a:buNone/>
            </a:pPr>
            <a:endParaRPr sz="1500">
              <a:solidFill>
                <a:srgbClr val="7F7F7F"/>
              </a:solidFill>
              <a:latin typeface="Open Sans"/>
              <a:ea typeface="Open Sans"/>
              <a:cs typeface="Open Sans"/>
              <a:sym typeface="Open Sans"/>
            </a:endParaRPr>
          </a:p>
          <a:p>
            <a:pPr marL="0" marR="0" lvl="0" indent="0" algn="l" rtl="0">
              <a:spcBef>
                <a:spcPts val="0"/>
              </a:spcBef>
              <a:spcAft>
                <a:spcPts val="0"/>
              </a:spcAft>
              <a:buNone/>
            </a:pPr>
            <a:r>
              <a:rPr lang="en" sz="1500">
                <a:solidFill>
                  <a:srgbClr val="7F7F7F"/>
                </a:solidFill>
                <a:latin typeface="Open Sans"/>
                <a:ea typeface="Open Sans"/>
                <a:cs typeface="Open Sans"/>
                <a:sym typeface="Open Sans"/>
              </a:rPr>
              <a:t>safety: typically glass is the only surface to get hot – verify with mfg. </a:t>
            </a:r>
            <a:endParaRPr sz="1100"/>
          </a:p>
          <a:p>
            <a:pPr marL="0" marR="0" lvl="0" indent="0" algn="l" rtl="0">
              <a:spcBef>
                <a:spcPts val="0"/>
              </a:spcBef>
              <a:spcAft>
                <a:spcPts val="0"/>
              </a:spcAft>
              <a:buNone/>
            </a:pPr>
            <a:endParaRPr sz="1800">
              <a:solidFill>
                <a:srgbClr val="7F7F7F"/>
              </a:solidFill>
              <a:latin typeface="Open Sans"/>
              <a:ea typeface="Open Sans"/>
              <a:cs typeface="Open Sans"/>
              <a:sym typeface="Open Sans"/>
            </a:endParaRPr>
          </a:p>
          <a:p>
            <a:pPr marL="0" marR="0" lvl="0" indent="0" algn="l" rtl="0">
              <a:spcBef>
                <a:spcPts val="0"/>
              </a:spcBef>
              <a:spcAft>
                <a:spcPts val="0"/>
              </a:spcAft>
              <a:buNone/>
            </a:pPr>
            <a:endParaRPr sz="1800">
              <a:solidFill>
                <a:srgbClr val="7F7F7F"/>
              </a:solidFill>
              <a:latin typeface="Open Sans"/>
              <a:ea typeface="Open Sans"/>
              <a:cs typeface="Open Sans"/>
              <a:sym typeface="Open Sans"/>
            </a:endParaRPr>
          </a:p>
        </p:txBody>
      </p:sp>
      <p:sp>
        <p:nvSpPr>
          <p:cNvPr id="1063" name="Google Shape;1063;p139"/>
          <p:cNvSpPr/>
          <p:nvPr/>
        </p:nvSpPr>
        <p:spPr>
          <a:xfrm>
            <a:off x="6561438" y="4596004"/>
            <a:ext cx="23487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dining room stove</a:t>
            </a:r>
            <a:endParaRPr sz="1100"/>
          </a:p>
        </p:txBody>
      </p:sp>
      <p:pic>
        <p:nvPicPr>
          <p:cNvPr id="1064" name="Google Shape;1064;p139"/>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407283" y="563672"/>
            <a:ext cx="2305214" cy="3432433"/>
          </a:xfrm>
          <a:prstGeom prst="rect">
            <a:avLst/>
          </a:prstGeom>
          <a:noFill/>
          <a:ln>
            <a:noFill/>
          </a:ln>
        </p:spPr>
      </p:pic>
      <p:sp>
        <p:nvSpPr>
          <p:cNvPr id="1065" name="Google Shape;1065;p139"/>
          <p:cNvSpPr/>
          <p:nvPr/>
        </p:nvSpPr>
        <p:spPr>
          <a:xfrm>
            <a:off x="1147721" y="4148695"/>
            <a:ext cx="6339600" cy="346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select decorative unit, especially if back of unit is exposed</a:t>
            </a:r>
            <a:endParaRPr sz="1100"/>
          </a:p>
        </p:txBody>
      </p:sp>
      <p:pic>
        <p:nvPicPr>
          <p:cNvPr id="1066" name="Google Shape;1066;p139"/>
          <p:cNvPicPr preferRelativeResize="0"/>
          <p:nvPr/>
        </p:nvPicPr>
        <p:blipFill rotWithShape="1">
          <a:blip r:embed="rId4" cstate="hqprint">
            <a:alphaModFix/>
            <a:extLst>
              <a:ext uri="{28A0092B-C50C-407E-A947-70E740481C1C}">
                <a14:useLocalDpi xmlns:a14="http://schemas.microsoft.com/office/drawing/2010/main"/>
              </a:ext>
            </a:extLst>
          </a:blip>
          <a:srcRect/>
          <a:stretch/>
        </p:blipFill>
        <p:spPr>
          <a:xfrm>
            <a:off x="4136762" y="356992"/>
            <a:ext cx="2189814" cy="3666141"/>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070"/>
        <p:cNvGrpSpPr/>
        <p:nvPr/>
      </p:nvGrpSpPr>
      <p:grpSpPr>
        <a:xfrm>
          <a:off x="0" y="0"/>
          <a:ext cx="0" cy="0"/>
          <a:chOff x="0" y="0"/>
          <a:chExt cx="0" cy="0"/>
        </a:xfrm>
      </p:grpSpPr>
      <p:pic>
        <p:nvPicPr>
          <p:cNvPr id="1071" name="Google Shape;1071;p140"/>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149439" y="152400"/>
            <a:ext cx="9473735" cy="4912799"/>
          </a:xfrm>
          <a:prstGeom prst="rect">
            <a:avLst/>
          </a:prstGeom>
          <a:noFill/>
          <a:ln>
            <a:noFill/>
          </a:ln>
        </p:spPr>
      </p:pic>
      <p:sp>
        <p:nvSpPr>
          <p:cNvPr id="1072" name="Google Shape;1072;p140"/>
          <p:cNvSpPr/>
          <p:nvPr/>
        </p:nvSpPr>
        <p:spPr>
          <a:xfrm>
            <a:off x="7435275" y="50"/>
            <a:ext cx="3000300" cy="51435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40"/>
          <p:cNvSpPr/>
          <p:nvPr/>
        </p:nvSpPr>
        <p:spPr>
          <a:xfrm>
            <a:off x="2570175" y="1932675"/>
            <a:ext cx="1121100" cy="9891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40"/>
          <p:cNvSpPr/>
          <p:nvPr/>
        </p:nvSpPr>
        <p:spPr>
          <a:xfrm>
            <a:off x="7276400" y="3299575"/>
            <a:ext cx="1675200" cy="9003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endParaRPr sz="1800">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3600" b="1">
                <a:solidFill>
                  <a:srgbClr val="82B50F"/>
                </a:solidFill>
                <a:latin typeface="Open Sans"/>
                <a:ea typeface="Open Sans"/>
                <a:cs typeface="Open Sans"/>
                <a:sym typeface="Open Sans"/>
              </a:rPr>
              <a:t>west</a:t>
            </a:r>
            <a:endParaRPr sz="3600" b="1">
              <a:solidFill>
                <a:srgbClr val="82B50F"/>
              </a:solidFill>
            </a:endParaRPr>
          </a:p>
          <a:p>
            <a:pPr marL="0" marR="0" lvl="0" indent="0" algn="r" rtl="0">
              <a:spcBef>
                <a:spcPts val="0"/>
              </a:spcBef>
              <a:spcAft>
                <a:spcPts val="0"/>
              </a:spcAft>
              <a:buNone/>
            </a:pPr>
            <a:r>
              <a:rPr lang="en" sz="3600" b="1">
                <a:solidFill>
                  <a:srgbClr val="82B50F"/>
                </a:solidFill>
                <a:latin typeface="Open Sans"/>
                <a:ea typeface="Open Sans"/>
                <a:cs typeface="Open Sans"/>
                <a:sym typeface="Open Sans"/>
              </a:rPr>
              <a:t>stove</a:t>
            </a:r>
            <a:endParaRPr sz="3600" b="1">
              <a:solidFill>
                <a:srgbClr val="82B50F"/>
              </a:solidFill>
            </a:endParaRPr>
          </a:p>
        </p:txBody>
      </p:sp>
      <p:sp>
        <p:nvSpPr>
          <p:cNvPr id="1075" name="Google Shape;1075;p140"/>
          <p:cNvSpPr/>
          <p:nvPr/>
        </p:nvSpPr>
        <p:spPr>
          <a:xfrm>
            <a:off x="-329425" y="-78300"/>
            <a:ext cx="1734900" cy="5393700"/>
          </a:xfrm>
          <a:prstGeom prst="roundRect">
            <a:avLst>
              <a:gd name="adj" fmla="val 16667"/>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079"/>
        <p:cNvGrpSpPr/>
        <p:nvPr/>
      </p:nvGrpSpPr>
      <p:grpSpPr>
        <a:xfrm>
          <a:off x="0" y="0"/>
          <a:ext cx="0" cy="0"/>
          <a:chOff x="0" y="0"/>
          <a:chExt cx="0" cy="0"/>
        </a:xfrm>
      </p:grpSpPr>
      <p:pic>
        <p:nvPicPr>
          <p:cNvPr id="1080" name="Google Shape;1080;p141"/>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7949771" cy="5143500"/>
          </a:xfrm>
          <a:prstGeom prst="rect">
            <a:avLst/>
          </a:prstGeom>
          <a:noFill/>
          <a:ln>
            <a:noFill/>
          </a:ln>
        </p:spPr>
      </p:pic>
      <p:sp>
        <p:nvSpPr>
          <p:cNvPr id="1081" name="Google Shape;1081;p141"/>
          <p:cNvSpPr/>
          <p:nvPr/>
        </p:nvSpPr>
        <p:spPr>
          <a:xfrm>
            <a:off x="8032534" y="3761117"/>
            <a:ext cx="937200" cy="11772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endParaRPr sz="1800" b="0" i="0" u="none" strike="noStrike" cap="none">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dining</a:t>
            </a:r>
            <a:endParaRPr sz="1100"/>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view </a:t>
            </a:r>
            <a:endParaRPr sz="1100"/>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west</a:t>
            </a:r>
            <a:endParaRPr sz="110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pic>
        <p:nvPicPr>
          <p:cNvPr id="1086" name="Google Shape;1086;p142"/>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30899" y="37575"/>
            <a:ext cx="5883299" cy="5105925"/>
          </a:xfrm>
          <a:prstGeom prst="rect">
            <a:avLst/>
          </a:prstGeom>
          <a:noFill/>
          <a:ln>
            <a:noFill/>
          </a:ln>
        </p:spPr>
      </p:pic>
      <p:sp>
        <p:nvSpPr>
          <p:cNvPr id="1087" name="Google Shape;1087;p142"/>
          <p:cNvSpPr/>
          <p:nvPr/>
        </p:nvSpPr>
        <p:spPr>
          <a:xfrm>
            <a:off x="7192775" y="3457150"/>
            <a:ext cx="1725900" cy="9003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endParaRPr sz="1800">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3600" b="1">
                <a:solidFill>
                  <a:srgbClr val="82B50F"/>
                </a:solidFill>
                <a:latin typeface="Open Sans"/>
                <a:ea typeface="Open Sans"/>
                <a:cs typeface="Open Sans"/>
                <a:sym typeface="Open Sans"/>
              </a:rPr>
              <a:t>center</a:t>
            </a:r>
            <a:endParaRPr sz="3600" b="1">
              <a:solidFill>
                <a:srgbClr val="82B50F"/>
              </a:solidFill>
            </a:endParaRPr>
          </a:p>
          <a:p>
            <a:pPr marL="0" marR="0" lvl="0" indent="0" algn="r" rtl="0">
              <a:spcBef>
                <a:spcPts val="0"/>
              </a:spcBef>
              <a:spcAft>
                <a:spcPts val="0"/>
              </a:spcAft>
              <a:buNone/>
            </a:pPr>
            <a:r>
              <a:rPr lang="en" sz="3600" b="1">
                <a:solidFill>
                  <a:srgbClr val="82B50F"/>
                </a:solidFill>
                <a:latin typeface="Open Sans"/>
                <a:ea typeface="Open Sans"/>
                <a:cs typeface="Open Sans"/>
                <a:sym typeface="Open Sans"/>
              </a:rPr>
              <a:t>stove</a:t>
            </a:r>
            <a:endParaRPr sz="3600" b="1">
              <a:solidFill>
                <a:srgbClr val="82B50F"/>
              </a:solidFill>
            </a:endParaRPr>
          </a:p>
        </p:txBody>
      </p:sp>
      <p:sp>
        <p:nvSpPr>
          <p:cNvPr id="1088" name="Google Shape;1088;p142"/>
          <p:cNvSpPr/>
          <p:nvPr/>
        </p:nvSpPr>
        <p:spPr>
          <a:xfrm>
            <a:off x="3922025" y="1998650"/>
            <a:ext cx="1121100" cy="9891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1092"/>
        <p:cNvGrpSpPr/>
        <p:nvPr/>
      </p:nvGrpSpPr>
      <p:grpSpPr>
        <a:xfrm>
          <a:off x="0" y="0"/>
          <a:ext cx="0" cy="0"/>
          <a:chOff x="0" y="0"/>
          <a:chExt cx="0" cy="0"/>
        </a:xfrm>
      </p:grpSpPr>
      <p:sp>
        <p:nvSpPr>
          <p:cNvPr id="1093" name="Google Shape;1093;p143"/>
          <p:cNvSpPr/>
          <p:nvPr/>
        </p:nvSpPr>
        <p:spPr>
          <a:xfrm>
            <a:off x="7949768" y="3426881"/>
            <a:ext cx="1194300" cy="14541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dining</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view west</a:t>
            </a:r>
            <a:endParaRPr sz="1100"/>
          </a:p>
          <a:p>
            <a:pPr marL="0" marR="0" lvl="0" indent="0" algn="r" rtl="0">
              <a:spcBef>
                <a:spcPts val="0"/>
              </a:spcBef>
              <a:spcAft>
                <a:spcPts val="0"/>
              </a:spcAft>
              <a:buNone/>
            </a:pPr>
            <a:endParaRPr sz="1800">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center</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stove</a:t>
            </a:r>
            <a:endParaRPr sz="1100"/>
          </a:p>
        </p:txBody>
      </p:sp>
      <p:pic>
        <p:nvPicPr>
          <p:cNvPr id="1094" name="Google Shape;1094;p143"/>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7949771" cy="5143500"/>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pic>
        <p:nvPicPr>
          <p:cNvPr id="1099" name="Google Shape;1099;p144"/>
          <p:cNvPicPr preferRelativeResize="0"/>
          <p:nvPr/>
        </p:nvPicPr>
        <p:blipFill rotWithShape="1">
          <a:blip r:embed="rId3" cstate="hqprint">
            <a:alphaModFix/>
            <a:extLst>
              <a:ext uri="{28A0092B-C50C-407E-A947-70E740481C1C}">
                <a14:useLocalDpi xmlns:a14="http://schemas.microsoft.com/office/drawing/2010/main"/>
              </a:ext>
            </a:extLst>
          </a:blip>
          <a:srcRect/>
          <a:stretch/>
        </p:blipFill>
        <p:spPr>
          <a:xfrm>
            <a:off x="888304" y="-9394"/>
            <a:ext cx="6209780" cy="5152894"/>
          </a:xfrm>
          <a:prstGeom prst="rect">
            <a:avLst/>
          </a:prstGeom>
          <a:noFill/>
          <a:ln>
            <a:noFill/>
          </a:ln>
        </p:spPr>
      </p:pic>
      <p:sp>
        <p:nvSpPr>
          <p:cNvPr id="1100" name="Google Shape;1100;p144"/>
          <p:cNvSpPr/>
          <p:nvPr/>
        </p:nvSpPr>
        <p:spPr>
          <a:xfrm>
            <a:off x="6471125" y="3875725"/>
            <a:ext cx="2437800" cy="1111500"/>
          </a:xfrm>
          <a:prstGeom prst="rect">
            <a:avLst/>
          </a:prstGeom>
          <a:solidFill>
            <a:srgbClr val="FFFFFF"/>
          </a:solid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3600" b="1">
                <a:solidFill>
                  <a:srgbClr val="82B50F"/>
                </a:solidFill>
                <a:latin typeface="Open Sans"/>
                <a:ea typeface="Open Sans"/>
                <a:cs typeface="Open Sans"/>
                <a:sym typeface="Open Sans"/>
              </a:rPr>
              <a:t>southeast</a:t>
            </a:r>
            <a:endParaRPr sz="3600" b="1">
              <a:solidFill>
                <a:srgbClr val="82B50F"/>
              </a:solidFill>
            </a:endParaRPr>
          </a:p>
          <a:p>
            <a:pPr marL="0" marR="0" lvl="0" indent="0" algn="r" rtl="0">
              <a:spcBef>
                <a:spcPts val="0"/>
              </a:spcBef>
              <a:spcAft>
                <a:spcPts val="0"/>
              </a:spcAft>
              <a:buNone/>
            </a:pPr>
            <a:r>
              <a:rPr lang="en" sz="3600" b="1">
                <a:solidFill>
                  <a:srgbClr val="82B50F"/>
                </a:solidFill>
                <a:latin typeface="Open Sans"/>
                <a:ea typeface="Open Sans"/>
                <a:cs typeface="Open Sans"/>
                <a:sym typeface="Open Sans"/>
              </a:rPr>
              <a:t>stove</a:t>
            </a:r>
            <a:endParaRPr sz="3600" b="1">
              <a:solidFill>
                <a:srgbClr val="82B50F"/>
              </a:solidFill>
            </a:endParaRPr>
          </a:p>
        </p:txBody>
      </p:sp>
      <p:sp>
        <p:nvSpPr>
          <p:cNvPr id="1101" name="Google Shape;1101;p144"/>
          <p:cNvSpPr/>
          <p:nvPr/>
        </p:nvSpPr>
        <p:spPr>
          <a:xfrm>
            <a:off x="5350025" y="3218575"/>
            <a:ext cx="1121100" cy="989100"/>
          </a:xfrm>
          <a:prstGeom prst="ellipse">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sp>
        <p:nvSpPr>
          <p:cNvPr id="1106" name="Google Shape;1106;p145"/>
          <p:cNvSpPr/>
          <p:nvPr/>
        </p:nvSpPr>
        <p:spPr>
          <a:xfrm>
            <a:off x="7949768" y="3502037"/>
            <a:ext cx="1194300" cy="1454100"/>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1800">
                <a:solidFill>
                  <a:srgbClr val="7F7F7F"/>
                </a:solidFill>
                <a:latin typeface="Open Sans"/>
                <a:ea typeface="Open Sans"/>
                <a:cs typeface="Open Sans"/>
                <a:sym typeface="Open Sans"/>
              </a:rPr>
              <a:t>dining</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view east</a:t>
            </a:r>
            <a:endParaRPr sz="1100"/>
          </a:p>
          <a:p>
            <a:pPr marL="0" marR="0" lvl="0" indent="0" algn="r" rtl="0">
              <a:spcBef>
                <a:spcPts val="0"/>
              </a:spcBef>
              <a:spcAft>
                <a:spcPts val="0"/>
              </a:spcAft>
              <a:buNone/>
            </a:pPr>
            <a:endParaRPr sz="1800">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southeast</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stove</a:t>
            </a:r>
            <a:endParaRPr sz="1100"/>
          </a:p>
        </p:txBody>
      </p:sp>
      <p:pic>
        <p:nvPicPr>
          <p:cNvPr id="1107" name="Google Shape;1107;p14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7949771" cy="5143500"/>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46"/>
          <p:cNvSpPr/>
          <p:nvPr/>
        </p:nvSpPr>
        <p:spPr>
          <a:xfrm>
            <a:off x="8062546" y="3761117"/>
            <a:ext cx="907115" cy="1177245"/>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endParaRPr sz="1800">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dining</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view </a:t>
            </a:r>
            <a:endParaRPr sz="1100"/>
          </a:p>
          <a:p>
            <a:pPr marL="0" marR="0" lvl="0" indent="0" algn="r" rtl="0">
              <a:spcBef>
                <a:spcPts val="0"/>
              </a:spcBef>
              <a:spcAft>
                <a:spcPts val="0"/>
              </a:spcAft>
              <a:buNone/>
            </a:pPr>
            <a:r>
              <a:rPr lang="en" sz="1800">
                <a:solidFill>
                  <a:srgbClr val="7F7F7F"/>
                </a:solidFill>
                <a:latin typeface="Open Sans"/>
                <a:ea typeface="Open Sans"/>
                <a:cs typeface="Open Sans"/>
                <a:sym typeface="Open Sans"/>
              </a:rPr>
              <a:t>west</a:t>
            </a:r>
            <a:endParaRPr sz="1100"/>
          </a:p>
        </p:txBody>
      </p:sp>
      <p:pic>
        <p:nvPicPr>
          <p:cNvPr id="1113" name="Google Shape;1113;p146"/>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7949768" cy="51435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117"/>
        <p:cNvGrpSpPr/>
        <p:nvPr/>
      </p:nvGrpSpPr>
      <p:grpSpPr>
        <a:xfrm>
          <a:off x="0" y="0"/>
          <a:ext cx="0" cy="0"/>
          <a:chOff x="0" y="0"/>
          <a:chExt cx="0" cy="0"/>
        </a:xfrm>
      </p:grpSpPr>
      <p:sp>
        <p:nvSpPr>
          <p:cNvPr id="1118" name="Google Shape;1118;p147"/>
          <p:cNvSpPr/>
          <p:nvPr/>
        </p:nvSpPr>
        <p:spPr>
          <a:xfrm>
            <a:off x="7782715" y="3401588"/>
            <a:ext cx="1194232" cy="1177245"/>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endParaRPr sz="1800" b="0" i="0" u="none" strike="noStrike" cap="none">
              <a:solidFill>
                <a:srgbClr val="7F7F7F"/>
              </a:solidFill>
              <a:latin typeface="Open Sans"/>
              <a:ea typeface="Open Sans"/>
              <a:cs typeface="Open Sans"/>
              <a:sym typeface="Open Sans"/>
            </a:endParaRPr>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dining</a:t>
            </a:r>
            <a:endParaRPr sz="1100"/>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view </a:t>
            </a:r>
            <a:endParaRPr sz="1100"/>
          </a:p>
          <a:p>
            <a:pPr marL="0" marR="0" lvl="0" indent="0" algn="r" rtl="0">
              <a:spcBef>
                <a:spcPts val="0"/>
              </a:spcBef>
              <a:spcAft>
                <a:spcPts val="0"/>
              </a:spcAft>
              <a:buNone/>
            </a:pPr>
            <a:r>
              <a:rPr lang="en" sz="1800" b="0" i="0" u="none" strike="noStrike" cap="none">
                <a:solidFill>
                  <a:srgbClr val="7F7F7F"/>
                </a:solidFill>
                <a:latin typeface="Open Sans"/>
                <a:ea typeface="Open Sans"/>
                <a:cs typeface="Open Sans"/>
                <a:sym typeface="Open Sans"/>
              </a:rPr>
              <a:t>east</a:t>
            </a:r>
            <a:endParaRPr sz="1100"/>
          </a:p>
        </p:txBody>
      </p:sp>
      <p:pic>
        <p:nvPicPr>
          <p:cNvPr id="1119" name="Google Shape;1119;p147"/>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0" y="0"/>
            <a:ext cx="7949768" cy="5143500"/>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13</TotalTime>
  <Words>10542</Words>
  <Application>Microsoft Macintosh PowerPoint</Application>
  <PresentationFormat>On-screen Show (16:9)</PresentationFormat>
  <Paragraphs>1220</Paragraphs>
  <Slides>135</Slides>
  <Notes>135</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135</vt:i4>
      </vt:variant>
    </vt:vector>
  </HeadingPairs>
  <TitlesOfParts>
    <vt:vector size="144" baseType="lpstr">
      <vt:lpstr>Times New Roman</vt:lpstr>
      <vt:lpstr>Open Sans</vt:lpstr>
      <vt:lpstr>Open Sans Light</vt:lpstr>
      <vt:lpstr>Calibri</vt:lpstr>
      <vt:lpstr>Arial</vt:lpstr>
      <vt:lpstr>Simple Light</vt:lpstr>
      <vt:lpstr>Office Theme</vt:lpstr>
      <vt:lpstr>Office Theme</vt:lpstr>
      <vt:lpstr>Office Theme</vt:lpstr>
      <vt:lpstr>AMC Cold River Camp Lodge Project Update</vt:lpstr>
      <vt:lpstr>AMC Cold River Camp Lodge Project Update Agenda</vt:lpstr>
      <vt:lpstr>History of The Lodge</vt:lpstr>
      <vt:lpstr>History of The Lodge</vt:lpstr>
      <vt:lpstr>PowerPoint Presentation</vt:lpstr>
      <vt:lpstr>PowerPoint Presentation</vt:lpstr>
      <vt:lpstr>AMC CRC Lodge Project Who?</vt:lpstr>
      <vt:lpstr>Who? Lodge Planning Project Participants  Extensive plus diverse Cold River Camp and professional experience </vt:lpstr>
      <vt:lpstr>Who? Lodge Planning Project Participants 2 Extensive plus diverse Cold River Camp and professional experience </vt:lpstr>
      <vt:lpstr>AMC CRC Lodge Project Why?</vt:lpstr>
      <vt:lpstr>Why? Main Drivers and Benefits of CRC Lodge Project</vt:lpstr>
      <vt:lpstr>Why? Main Drivers and Benefits of CRC Lodge Project</vt:lpstr>
      <vt:lpstr>Why? Main Drivers and Benefits of CRC Lodge Project</vt:lpstr>
      <vt:lpstr>Why? Main Drivers and Benefits of CRC Lodge Project</vt:lpstr>
      <vt:lpstr>Why? Main Drivers and Benefits of CRC Lodge Project</vt:lpstr>
      <vt:lpstr>Why? Main Drivers and Benefits of CRC Lodge Project</vt:lpstr>
      <vt:lpstr>Why? Main Drivers and Benefits of CRC Lodge Project</vt:lpstr>
      <vt:lpstr>Why? Main Drivers and Benefits of CRC Lodge Project</vt:lpstr>
      <vt:lpstr>AMC CRC Lodge Project How?</vt:lpstr>
      <vt:lpstr>How? Assessment Principles </vt:lpstr>
      <vt:lpstr>How? Assessment Principles -  Functional. </vt:lpstr>
      <vt:lpstr>How? Assessment Principles -  Historical/ Aesthetics. </vt:lpstr>
      <vt:lpstr>How? Assessment Principles - .Climatic Design. </vt:lpstr>
      <vt:lpstr>How? Assessment Principles -  Sustainability. </vt:lpstr>
      <vt:lpstr>How? Assessment Principles -  Accessibility.   </vt:lpstr>
      <vt:lpstr>How? Assessment Principles - .Code Conformity. </vt:lpstr>
      <vt:lpstr>How? Assessment Principles applied to each Option </vt:lpstr>
      <vt:lpstr>AMC CRC Lodge Project Where? Direction?</vt:lpstr>
      <vt:lpstr>Where? Direction? South, North, West, or East? </vt:lpstr>
      <vt:lpstr>PowerPoint Presentation</vt:lpstr>
      <vt:lpstr>PowerPoint Presentation</vt:lpstr>
      <vt:lpstr>PowerPoint Presentation</vt:lpstr>
      <vt:lpstr>PowerPoint Presentation</vt:lpstr>
      <vt:lpstr>PowerPoint Presentation</vt:lpstr>
      <vt:lpstr>PowerPoint Presentation</vt:lpstr>
      <vt:lpstr>Where? Direction Recap and Recommendation </vt:lpstr>
      <vt:lpstr>AMC CRC Lodge Project What? Scope?</vt:lpstr>
      <vt:lpstr>What? Alternatives of Scope - Kitchen</vt:lpstr>
      <vt:lpstr>What? Alternatives of Scope - Dining Room</vt:lpstr>
      <vt:lpstr>What? Alternatives of Scope - Accessibility</vt:lpstr>
      <vt:lpstr>What? Alternatives of Scope - Code Occupancy</vt:lpstr>
      <vt:lpstr>What? Alternatives of Scope - Living Area &amp; Solar</vt:lpstr>
      <vt:lpstr>Building Code Occupancy: Definition and Code</vt:lpstr>
      <vt:lpstr>Building Code Occupancy: Definition and Code</vt:lpstr>
      <vt:lpstr>What?   Intermediate Scope is Eliminated</vt:lpstr>
      <vt:lpstr>What?   Minimum Scope is also Eliminated</vt:lpstr>
      <vt:lpstr>What?     Expanded Scope Recommended</vt:lpstr>
      <vt:lpstr>  AMC CRC Lodge Project What? The East Expanded Plan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PWWG East Design Advantages </vt:lpstr>
      <vt:lpstr>Summary of PWWG East Design Advantages </vt:lpstr>
      <vt:lpstr>PowerPoint Presentation</vt:lpstr>
      <vt:lpstr>PowerPoint Presentation</vt:lpstr>
      <vt:lpstr>PowerPoint Presentation</vt:lpstr>
      <vt:lpstr>PowerPoint Presentation</vt:lpstr>
      <vt:lpstr>Summary of PWWG East Design Advantages </vt:lpstr>
      <vt:lpstr>PowerPoint Presentation</vt:lpstr>
      <vt:lpstr>PowerPoint Presentation</vt:lpstr>
      <vt:lpstr>PowerPoint Presentation</vt:lpstr>
      <vt:lpstr>PowerPoint Presentation</vt:lpstr>
      <vt:lpstr>Summary of PWWG East Design Advantages </vt:lpstr>
      <vt:lpstr>PowerPoint Presentation</vt:lpstr>
      <vt:lpstr>PowerPoint Presentation</vt:lpstr>
      <vt:lpstr>PowerPoint Presentation</vt:lpstr>
      <vt:lpstr>PowerPoint Presentation</vt:lpstr>
      <vt:lpstr>Summary of PWWG East Design Advantages </vt:lpstr>
      <vt:lpstr>Summary of PWWG East Design Advantages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of PWWG East Design Advantages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AMC CRC Lodge Project Recap of Why?</vt:lpstr>
      <vt:lpstr>Why? Main Drivers and Benefits of CRC Lodge Project</vt:lpstr>
      <vt:lpstr>CRC Lodge Project When?</vt:lpstr>
      <vt:lpstr>When? Timeline and Next Steps</vt:lpstr>
      <vt:lpstr>AMC Cold River Camp Lodge Project Update</vt:lpstr>
      <vt:lpstr>AMC CRC Lodge Project Thank you!</vt:lpstr>
      <vt:lpstr>appendix 1: materials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appendix 3: Extra Slides</vt:lpstr>
      <vt:lpstr>What? Alternatives of Scope - Recap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AMC Cold River Camp Lodge Project Update</dc:title>
  <dc:creator>Sally Morris</dc:creator>
  <cp:lastModifiedBy>Mark Weston</cp:lastModifiedBy>
  <cp:revision>7</cp:revision>
  <dcterms:created xsi:type="dcterms:W3CDTF">2019-07-02T23:01:39Z</dcterms:created>
  <dcterms:modified xsi:type="dcterms:W3CDTF">2021-12-18T15:21:59Z</dcterms:modified>
</cp:coreProperties>
</file>